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3" r:id="rId6"/>
    <p:sldId id="310" r:id="rId7"/>
    <p:sldId id="322" r:id="rId8"/>
    <p:sldId id="318" r:id="rId9"/>
    <p:sldId id="319" r:id="rId10"/>
    <p:sldId id="320" r:id="rId11"/>
    <p:sldId id="321" r:id="rId12"/>
    <p:sldId id="260" r:id="rId13"/>
    <p:sldId id="302" r:id="rId14"/>
    <p:sldId id="311" r:id="rId15"/>
    <p:sldId id="303" r:id="rId16"/>
    <p:sldId id="312" r:id="rId17"/>
    <p:sldId id="313" r:id="rId18"/>
    <p:sldId id="297" r:id="rId19"/>
    <p:sldId id="266" r:id="rId20"/>
    <p:sldId id="273"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3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F12674C-3643-495B-9228-8B1E23F94880}" type="slidenum">
              <a:rPr lang="en-US"/>
              <a:pPr/>
              <a:t>‹#›</a:t>
            </a:fld>
            <a:endParaRPr lang="en-US"/>
          </a:p>
        </p:txBody>
      </p:sp>
    </p:spTree>
  </p:cSld>
  <p:clrMapOvr>
    <a:masterClrMapping/>
  </p:clrMapOvr>
  <p:transition spd="slow" advClick="0" advTm="2608">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3473A-C6E9-4489-9A55-25EC60681E51}"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3473A-C6E9-4489-9A55-25EC60681E51}"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3473A-C6E9-4489-9A55-25EC60681E51}" type="datetimeFigureOut">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3473A-C6E9-4489-9A55-25EC60681E51}" type="datetimeFigureOut">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3473A-C6E9-4489-9A55-25EC60681E51}" type="datetimeFigureOut">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3473A-C6E9-4489-9A55-25EC60681E51}"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3473A-C6E9-4489-9A55-25EC60681E51}"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3473A-C6E9-4489-9A55-25EC60681E51}" type="datetimeFigureOut">
              <a:rPr lang="en-US" smtClean="0"/>
              <a:pPr/>
              <a:t>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11141-69A5-4E6B-B88C-628B166EC6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reg\Documents\Preaching\Class Ideas\Victory Assured!\VA Cover2.bmp"/>
          <p:cNvPicPr>
            <a:picLocks noChangeAspect="1" noChangeArrowheads="1"/>
          </p:cNvPicPr>
          <p:nvPr/>
        </p:nvPicPr>
        <p:blipFill>
          <a:blip r:embed="rId2" cstate="print"/>
          <a:srcRect t="12500" b="34375"/>
          <a:stretch>
            <a:fillRect/>
          </a:stretch>
        </p:blipFill>
        <p:spPr bwMode="auto">
          <a:xfrm>
            <a:off x="819991" y="484713"/>
            <a:ext cx="7409609" cy="5916087"/>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descr="F:\Powerpoint JPEG Images\23.JPG"/>
          <p:cNvPicPr>
            <a:picLocks noGrp="1" noChangeAspect="1" noChangeArrowheads="1"/>
          </p:cNvPicPr>
          <p:nvPr>
            <p:ph/>
          </p:nvPr>
        </p:nvPicPr>
        <p:blipFill>
          <a:blip r:embed="rId2" cstate="print"/>
          <a:srcRect/>
          <a:stretch>
            <a:fillRect/>
          </a:stretch>
        </p:blipFill>
        <p:spPr>
          <a:xfrm>
            <a:off x="1044575" y="609600"/>
            <a:ext cx="7053263" cy="5486400"/>
          </a:xfrm>
        </p:spPr>
      </p:pic>
    </p:spTree>
  </p:cSld>
  <p:clrMapOvr>
    <a:masterClrMapping/>
  </p:clrMapOvr>
  <p:transition spd="slow">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9" name="Picture 11" descr="F:\Powerpoint JPEG Images\24.JPG"/>
          <p:cNvPicPr>
            <a:picLocks noGrp="1" noChangeAspect="1" noChangeArrowheads="1"/>
          </p:cNvPicPr>
          <p:nvPr>
            <p:ph/>
          </p:nvPr>
        </p:nvPicPr>
        <p:blipFill>
          <a:blip r:embed="rId2" cstate="print"/>
          <a:srcRect/>
          <a:stretch>
            <a:fillRect/>
          </a:stretch>
        </p:blipFill>
        <p:spPr>
          <a:xfrm>
            <a:off x="850900" y="609600"/>
            <a:ext cx="7442200" cy="5486400"/>
          </a:xfrm>
        </p:spPr>
      </p:pic>
    </p:spTree>
  </p:cSld>
  <p:clrMapOvr>
    <a:masterClrMapping/>
  </p:clrMapOvr>
  <p:transition spd="slow">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3108543"/>
          </a:xfrm>
          <a:prstGeom prst="rect">
            <a:avLst/>
          </a:prstGeom>
          <a:noFill/>
        </p:spPr>
        <p:txBody>
          <a:bodyPr wrap="square" rtlCol="0">
            <a:spAutoFit/>
          </a:bodyPr>
          <a:lstStyle/>
          <a:p>
            <a:pPr algn="ctr" defTabSz="461963"/>
            <a:r>
              <a:rPr lang="en-US" sz="2800" b="1" dirty="0" smtClean="0">
                <a:latin typeface="Arial Rounded MT Bold" pitchFamily="34" charset="0"/>
              </a:rPr>
              <a:t>ABOUT CHAPTER 12</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12:1-17</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The woman is the covenant people of God.</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Understanding the symbolism of this Chapter is </a:t>
            </a:r>
            <a:r>
              <a:rPr lang="en-US" sz="2800" b="1" dirty="0" smtClean="0">
                <a:solidFill>
                  <a:srgbClr val="FFFF00"/>
                </a:solidFill>
                <a:latin typeface="Arial Rounded MT Bold" pitchFamily="34" charset="0"/>
              </a:rPr>
              <a:t>a key to understanding the rest of the book</a:t>
            </a:r>
            <a:r>
              <a:rPr lang="en-US" sz="2800" b="1" dirty="0" smtClean="0">
                <a:latin typeface="Arial Rounded MT Bold" pitchFamily="34" charset="0"/>
              </a:rPr>
              <a:t>.</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08:  Overcoming Satan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262979"/>
          </a:xfrm>
          <a:prstGeom prst="rect">
            <a:avLst/>
          </a:prstGeom>
          <a:noFill/>
        </p:spPr>
        <p:txBody>
          <a:bodyPr wrap="square" rtlCol="0">
            <a:spAutoFit/>
          </a:bodyPr>
          <a:lstStyle/>
          <a:p>
            <a:pPr algn="ctr" defTabSz="461963"/>
            <a:r>
              <a:rPr lang="en-US" sz="2800" b="1" dirty="0" smtClean="0">
                <a:latin typeface="Arial Rounded MT Bold" pitchFamily="34" charset="0"/>
              </a:rPr>
              <a:t>THE DEVIL IS OVERCOME</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12:1-6,13-17</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The woman is OT Israel, her job is to </a:t>
            </a:r>
            <a:r>
              <a:rPr lang="en-US" sz="2800" b="1" dirty="0" smtClean="0">
                <a:solidFill>
                  <a:srgbClr val="FFFF00"/>
                </a:solidFill>
                <a:latin typeface="Arial Rounded MT Bold" pitchFamily="34" charset="0"/>
              </a:rPr>
              <a:t>bring forth the Christ-child</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The dragon is Satan himself.  He does not </a:t>
            </a:r>
            <a:r>
              <a:rPr lang="en-US" sz="2800" b="1" dirty="0" smtClean="0">
                <a:solidFill>
                  <a:srgbClr val="FFFF00"/>
                </a:solidFill>
                <a:latin typeface="Arial Rounded MT Bold" pitchFamily="34" charset="0"/>
              </a:rPr>
              <a:t>want the child to be born or to live</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Unsuccessful in killing the Child, the dragon goes to war with </a:t>
            </a:r>
            <a:r>
              <a:rPr lang="en-US" sz="2800" b="1" dirty="0" smtClean="0">
                <a:solidFill>
                  <a:srgbClr val="FFFF00"/>
                </a:solidFill>
                <a:latin typeface="Arial Rounded MT Bold" pitchFamily="34" charset="0"/>
              </a:rPr>
              <a:t>the people from whom He came</a:t>
            </a:r>
            <a:r>
              <a:rPr lang="en-US" sz="2800" b="1" dirty="0" smtClean="0">
                <a:latin typeface="Arial Rounded MT Bold" pitchFamily="34" charset="0"/>
              </a:rPr>
              <a:t>.</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08:  Overcoming Satan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3970318"/>
          </a:xfrm>
          <a:prstGeom prst="rect">
            <a:avLst/>
          </a:prstGeom>
          <a:noFill/>
        </p:spPr>
        <p:txBody>
          <a:bodyPr wrap="square" rtlCol="0">
            <a:spAutoFit/>
          </a:bodyPr>
          <a:lstStyle/>
          <a:p>
            <a:pPr algn="ctr" defTabSz="461963"/>
            <a:r>
              <a:rPr lang="en-US" sz="2800" b="1" dirty="0" smtClean="0">
                <a:latin typeface="Arial Rounded MT Bold" pitchFamily="34" charset="0"/>
              </a:rPr>
              <a:t>THE DEVIL IS OVERCOME</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12:1-6,13-17</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The woman is now the NT church </a:t>
            </a:r>
            <a:r>
              <a:rPr lang="en-US" sz="2800" b="1" dirty="0" smtClean="0">
                <a:solidFill>
                  <a:srgbClr val="FFFF00"/>
                </a:solidFill>
                <a:latin typeface="Arial Rounded MT Bold" pitchFamily="34" charset="0"/>
              </a:rPr>
              <a:t>the offspring of Christ</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The destruction meant for the church is </a:t>
            </a:r>
            <a:r>
              <a:rPr lang="en-US" sz="2800" b="1" dirty="0" smtClean="0">
                <a:solidFill>
                  <a:srgbClr val="FFFF00"/>
                </a:solidFill>
                <a:latin typeface="Arial Rounded MT Bold" pitchFamily="34" charset="0"/>
              </a:rPr>
              <a:t>diverted with those of the world drinking up the river</a:t>
            </a:r>
            <a:r>
              <a:rPr lang="en-US" sz="2800" b="1" dirty="0" smtClean="0">
                <a:latin typeface="Arial Rounded MT Bold" pitchFamily="34" charset="0"/>
              </a:rPr>
              <a:t>.</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08:  Overcoming Satan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447645"/>
          </a:xfrm>
          <a:prstGeom prst="rect">
            <a:avLst/>
          </a:prstGeom>
          <a:noFill/>
        </p:spPr>
        <p:txBody>
          <a:bodyPr wrap="square" rtlCol="0">
            <a:spAutoFit/>
          </a:bodyPr>
          <a:lstStyle/>
          <a:p>
            <a:pPr algn="ctr" defTabSz="461963"/>
            <a:r>
              <a:rPr lang="en-US" sz="2800" b="1" dirty="0" smtClean="0">
                <a:latin typeface="Arial Rounded MT Bold" pitchFamily="34" charset="0"/>
              </a:rPr>
              <a:t>OVERCOMING THE DEVIL</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12:7-12</a:t>
            </a:r>
            <a:r>
              <a:rPr lang="en-US" sz="2800" b="1" dirty="0" smtClean="0">
                <a:latin typeface="Arial Rounded MT Bold" pitchFamily="34" charset="0"/>
              </a:rPr>
              <a:t>)</a:t>
            </a:r>
          </a:p>
          <a:p>
            <a:pPr algn="ctr" defTabSz="461963"/>
            <a:endParaRPr lang="en-US" sz="2000" b="1" dirty="0" smtClean="0">
              <a:latin typeface="Arial Rounded MT Bold" pitchFamily="34" charset="0"/>
            </a:endParaRPr>
          </a:p>
          <a:p>
            <a:pPr defTabSz="461963"/>
            <a:r>
              <a:rPr lang="en-US" sz="2800" b="1" dirty="0" smtClean="0">
                <a:latin typeface="Arial Rounded MT Bold" pitchFamily="34" charset="0"/>
              </a:rPr>
              <a:t>The angel Michael and his forces defeat the devil and cast him from heaven.</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The devil is:</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1.	The great dragon </a:t>
            </a:r>
            <a:r>
              <a:rPr lang="en-US" sz="2800" b="1" dirty="0" smtClean="0">
                <a:solidFill>
                  <a:srgbClr val="FFFF00"/>
                </a:solidFill>
                <a:latin typeface="Arial Rounded MT Bold" pitchFamily="34" charset="0"/>
              </a:rPr>
              <a:t>which indicates a great 	devourer; he never makes a deal</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2.	The serpent of old </a:t>
            </a:r>
            <a:r>
              <a:rPr lang="en-US" sz="2800" b="1" dirty="0" smtClean="0">
                <a:solidFill>
                  <a:srgbClr val="FFFF00"/>
                </a:solidFill>
                <a:latin typeface="Arial Rounded MT Bold" pitchFamily="34" charset="0"/>
              </a:rPr>
              <a:t>which means a beguiler 	or trickster, he cannot be trusted</a:t>
            </a:r>
            <a:r>
              <a:rPr lang="en-US" sz="2800" b="1" dirty="0" smtClean="0">
                <a:latin typeface="Arial Rounded MT Bold" pitchFamily="34" charset="0"/>
              </a:rPr>
              <a:t>.</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08:  Overcoming Satan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8648521"/>
          </a:xfrm>
          <a:prstGeom prst="rect">
            <a:avLst/>
          </a:prstGeom>
          <a:noFill/>
        </p:spPr>
        <p:txBody>
          <a:bodyPr wrap="square" rtlCol="0">
            <a:spAutoFit/>
          </a:bodyPr>
          <a:lstStyle/>
          <a:p>
            <a:pPr algn="ctr" defTabSz="461963"/>
            <a:r>
              <a:rPr lang="en-US" sz="2800" b="1" dirty="0" smtClean="0">
                <a:latin typeface="Arial Rounded MT Bold" pitchFamily="34" charset="0"/>
              </a:rPr>
              <a:t>OVERCOMING THE DEVIL</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12:7-12</a:t>
            </a:r>
            <a:r>
              <a:rPr lang="en-US" sz="2800" b="1" dirty="0" smtClean="0">
                <a:latin typeface="Arial Rounded MT Bold" pitchFamily="34" charset="0"/>
              </a:rPr>
              <a:t>)</a:t>
            </a:r>
          </a:p>
          <a:p>
            <a:pPr algn="ctr" defTabSz="461963"/>
            <a:endParaRPr lang="en-US" sz="2000" b="1" dirty="0" smtClean="0">
              <a:latin typeface="Arial Rounded MT Bold" pitchFamily="34" charset="0"/>
            </a:endParaRPr>
          </a:p>
          <a:p>
            <a:pPr defTabSz="461963"/>
            <a:r>
              <a:rPr lang="en-US" sz="2800" b="1" dirty="0" smtClean="0">
                <a:latin typeface="Arial Rounded MT Bold" pitchFamily="34" charset="0"/>
              </a:rPr>
              <a:t>The devil is:</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3.	The devil </a:t>
            </a:r>
            <a:r>
              <a:rPr lang="en-US" sz="2800" b="1" dirty="0" smtClean="0">
                <a:solidFill>
                  <a:srgbClr val="FFFF00"/>
                </a:solidFill>
                <a:latin typeface="Arial Rounded MT Bold" pitchFamily="34" charset="0"/>
              </a:rPr>
              <a:t>is an accuser, always pointing out 	our sin and shortcomings</a:t>
            </a:r>
            <a:r>
              <a:rPr lang="en-US" sz="2800" b="1" dirty="0" smtClean="0">
                <a:latin typeface="Arial Rounded MT Bold" pitchFamily="34" charset="0"/>
              </a:rPr>
              <a:t>.</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4.	Satan </a:t>
            </a:r>
            <a:r>
              <a:rPr lang="en-US" sz="2800" b="1" dirty="0" smtClean="0">
                <a:solidFill>
                  <a:srgbClr val="FFFF00"/>
                </a:solidFill>
                <a:latin typeface="Arial Rounded MT Bold" pitchFamily="34" charset="0"/>
              </a:rPr>
              <a:t>is an adversary; he is never on our 	side for our good</a:t>
            </a:r>
            <a:r>
              <a:rPr lang="en-US" sz="2800" b="1" dirty="0" smtClean="0">
                <a:latin typeface="Arial Rounded MT Bold" pitchFamily="34" charset="0"/>
              </a:rPr>
              <a:t>.</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5.	A deceiver of the whole world </a:t>
            </a:r>
            <a:r>
              <a:rPr lang="en-US" sz="2800" b="1" dirty="0" smtClean="0">
                <a:solidFill>
                  <a:srgbClr val="FFFF00"/>
                </a:solidFill>
                <a:latin typeface="Arial Rounded MT Bold" pitchFamily="34" charset="0"/>
              </a:rPr>
              <a:t>in that he 	knows what is right but will tell you 	something else</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 	C.	Three ways to overcome Satan (12:11):</a:t>
            </a:r>
          </a:p>
          <a:p>
            <a:pPr defTabSz="461963"/>
            <a:r>
              <a:rPr lang="en-US" sz="2800" b="1" dirty="0" smtClean="0">
                <a:latin typeface="Arial Rounded MT Bold" pitchFamily="34" charset="0"/>
              </a:rPr>
              <a:t>		1.	Overcome by the blood of the Lamb.</a:t>
            </a:r>
          </a:p>
          <a:p>
            <a:pPr defTabSz="461963"/>
            <a:r>
              <a:rPr lang="en-US" sz="2800" b="1" dirty="0" smtClean="0">
                <a:latin typeface="Arial Rounded MT Bold" pitchFamily="34" charset="0"/>
              </a:rPr>
              <a:t>		2.	Overcome by the word of your testimony (the gospel).</a:t>
            </a:r>
          </a:p>
          <a:p>
            <a:pPr defTabSz="461963"/>
            <a:r>
              <a:rPr lang="en-US" sz="2800" b="1" dirty="0" smtClean="0">
                <a:latin typeface="Arial Rounded MT Bold" pitchFamily="34" charset="0"/>
              </a:rPr>
              <a:t>		3.	Overcome by not loving your life, even unto death.</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08:  Overcoming Satan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139869"/>
          </a:xfrm>
          <a:prstGeom prst="rect">
            <a:avLst/>
          </a:prstGeom>
          <a:noFill/>
        </p:spPr>
        <p:txBody>
          <a:bodyPr wrap="square" rtlCol="0">
            <a:spAutoFit/>
          </a:bodyPr>
          <a:lstStyle/>
          <a:p>
            <a:pPr algn="ctr" defTabSz="461963"/>
            <a:r>
              <a:rPr lang="en-US" sz="2800" b="1" dirty="0" smtClean="0">
                <a:latin typeface="Arial Rounded MT Bold" pitchFamily="34" charset="0"/>
              </a:rPr>
              <a:t>OVERCOMING THE DEVIL</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12:7-12</a:t>
            </a:r>
            <a:r>
              <a:rPr lang="en-US" sz="2800" b="1" dirty="0" smtClean="0">
                <a:latin typeface="Arial Rounded MT Bold" pitchFamily="34" charset="0"/>
              </a:rPr>
              <a:t>)</a:t>
            </a:r>
          </a:p>
          <a:p>
            <a:pPr algn="ctr" defTabSz="461963"/>
            <a:endParaRPr lang="en-US" sz="2000" b="1" dirty="0" smtClean="0">
              <a:latin typeface="Arial Rounded MT Bold" pitchFamily="34" charset="0"/>
            </a:endParaRPr>
          </a:p>
          <a:p>
            <a:pPr defTabSz="461963"/>
            <a:r>
              <a:rPr lang="en-US" sz="2800" b="1" dirty="0" smtClean="0">
                <a:latin typeface="Arial Rounded MT Bold" pitchFamily="34" charset="0"/>
              </a:rPr>
              <a:t>Three ways to overcome Satan (12:11):</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	1.	Overcome by </a:t>
            </a:r>
            <a:r>
              <a:rPr lang="en-US" sz="2800" b="1" dirty="0" smtClean="0">
                <a:solidFill>
                  <a:srgbClr val="FFFF00"/>
                </a:solidFill>
                <a:latin typeface="Arial Rounded MT Bold" pitchFamily="34" charset="0"/>
              </a:rPr>
              <a:t>the blood of the Lamb</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	2.	Overcome by </a:t>
            </a:r>
            <a:r>
              <a:rPr lang="en-US" sz="2800" b="1" dirty="0" smtClean="0">
                <a:solidFill>
                  <a:srgbClr val="FFFF00"/>
                </a:solidFill>
                <a:latin typeface="Arial Rounded MT Bold" pitchFamily="34" charset="0"/>
              </a:rPr>
              <a:t>the word of your testimony 		(the gospel)</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	3.	Overcome by </a:t>
            </a:r>
            <a:r>
              <a:rPr lang="en-US" sz="2800" b="1" dirty="0" smtClean="0">
                <a:solidFill>
                  <a:srgbClr val="FFFF00"/>
                </a:solidFill>
                <a:latin typeface="Arial Rounded MT Bold" pitchFamily="34" charset="0"/>
              </a:rPr>
              <a:t>not loving your life, even 			unto death</a:t>
            </a:r>
            <a:r>
              <a:rPr lang="en-US" sz="2800" b="1" dirty="0" smtClean="0">
                <a:latin typeface="Arial Rounded MT Bold" pitchFamily="34" charset="0"/>
              </a:rPr>
              <a:t>.</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08:  Overcoming Satan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262979"/>
          </a:xfrm>
          <a:prstGeom prst="rect">
            <a:avLst/>
          </a:prstGeom>
          <a:noFill/>
        </p:spPr>
        <p:txBody>
          <a:bodyPr wrap="square" rtlCol="0">
            <a:spAutoFit/>
          </a:bodyPr>
          <a:lstStyle/>
          <a:p>
            <a:pPr algn="ctr" defTabSz="461963"/>
            <a:r>
              <a:rPr lang="en-US" sz="2800" b="1" dirty="0" smtClean="0">
                <a:latin typeface="Arial Rounded MT Bold" pitchFamily="34" charset="0"/>
              </a:rPr>
              <a:t>CONCLUSION</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	You can overcome the devil because he has been overcome.  God’s great plan in saving men and women has succeeded.  Jesus sits triumphantly at the right hand of God and His authority is supreme.</a:t>
            </a:r>
          </a:p>
          <a:p>
            <a:pPr defTabSz="461963"/>
            <a:r>
              <a:rPr lang="en-US" sz="2800" b="1" dirty="0" smtClean="0">
                <a:latin typeface="Arial Rounded MT Bold" pitchFamily="34" charset="0"/>
              </a:rPr>
              <a:t>	If you will become obedient to God through Jesus you will be saved by His blood.  If you keep the word of your testimony concerning a faithful walk, and if you not love your life even to the point of death--victory is assured!</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08:  Overcoming Satan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algn="ctr"/>
            <a:endParaRPr lang="en-US" sz="2800" b="1" dirty="0" smtClean="0">
              <a:latin typeface="Arial Rounded MT Bold" pitchFamily="34" charset="0"/>
            </a:endParaRPr>
          </a:p>
          <a:p>
            <a:pPr algn="ctr"/>
            <a:endParaRPr lang="en-US" sz="2800" b="1" dirty="0" smtClean="0">
              <a:latin typeface="Arial Rounded MT Bold" pitchFamily="34" charset="0"/>
            </a:endParaRPr>
          </a:p>
          <a:p>
            <a:pPr algn="ctr"/>
            <a:r>
              <a:rPr lang="en-US" sz="2800" b="1" dirty="0" smtClean="0">
                <a:latin typeface="Arial Rounded MT Bold" pitchFamily="34" charset="0"/>
              </a:rPr>
              <a:t>NEXT LESSON:</a:t>
            </a:r>
          </a:p>
          <a:p>
            <a:pPr algn="ctr"/>
            <a:endParaRPr lang="en-US" sz="2800" b="1" dirty="0" smtClean="0">
              <a:latin typeface="Arial Rounded MT Bold" pitchFamily="34" charset="0"/>
            </a:endParaRPr>
          </a:p>
          <a:p>
            <a:pPr algn="ctr"/>
            <a:r>
              <a:rPr lang="en-US" sz="2800" b="1" dirty="0" smtClean="0">
                <a:latin typeface="Arial Rounded MT Bold" pitchFamily="34" charset="0"/>
              </a:rPr>
              <a:t>Overcoming Political Persecution</a:t>
            </a:r>
          </a:p>
          <a:p>
            <a:pPr algn="ctr"/>
            <a:r>
              <a:rPr lang="en-US" sz="2800" b="1" dirty="0" smtClean="0">
                <a:latin typeface="Arial Rounded MT Bold" pitchFamily="34" charset="0"/>
              </a:rPr>
              <a:t>(</a:t>
            </a:r>
            <a:r>
              <a:rPr lang="en-US" sz="2800" b="1" dirty="0" smtClean="0">
                <a:solidFill>
                  <a:srgbClr val="FFFF00"/>
                </a:solidFill>
                <a:latin typeface="Arial Rounded MT Bold" pitchFamily="34" charset="0"/>
              </a:rPr>
              <a:t>Rev. 13:1-10</a:t>
            </a:r>
            <a:r>
              <a:rPr lang="en-US" sz="2800" b="1" dirty="0" smtClean="0">
                <a:latin typeface="Arial Rounded MT Bold" pitchFamily="34" charset="0"/>
              </a:rPr>
              <a:t>)</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08:  Overcoming Satan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reg\Documents\Preaching\Class Ideas\Victory Assured!\VA Cover2.bmp"/>
          <p:cNvPicPr>
            <a:picLocks noChangeAspect="1" noChangeArrowheads="1"/>
          </p:cNvPicPr>
          <p:nvPr/>
        </p:nvPicPr>
        <p:blipFill>
          <a:blip r:embed="rId2" cstate="print"/>
          <a:srcRect t="18993" b="34375"/>
          <a:stretch>
            <a:fillRect/>
          </a:stretch>
        </p:blipFill>
        <p:spPr bwMode="auto">
          <a:xfrm>
            <a:off x="247372" y="381000"/>
            <a:ext cx="8589307" cy="6019799"/>
          </a:xfrm>
          <a:prstGeom prst="rect">
            <a:avLst/>
          </a:prstGeom>
          <a:noFill/>
        </p:spPr>
      </p:pic>
      <p:sp>
        <p:nvSpPr>
          <p:cNvPr id="3" name="TextBox 2"/>
          <p:cNvSpPr txBox="1"/>
          <p:nvPr/>
        </p:nvSpPr>
        <p:spPr>
          <a:xfrm>
            <a:off x="685800" y="4602540"/>
            <a:ext cx="7772400" cy="1015663"/>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3200" b="1" i="1" dirty="0" smtClean="0">
                <a:solidFill>
                  <a:srgbClr val="FFFF00"/>
                </a:solidFill>
                <a:latin typeface="Comic Sans MS" pitchFamily="66" charset="0"/>
              </a:rPr>
              <a:t>Lesson 08:</a:t>
            </a:r>
          </a:p>
          <a:p>
            <a:pPr algn="ctr" defTabSz="461963"/>
            <a:r>
              <a:rPr lang="en-US" sz="2800" b="1" i="1" dirty="0" smtClean="0">
                <a:solidFill>
                  <a:srgbClr val="FFFF00"/>
                </a:solidFill>
                <a:latin typeface="Comic Sans MS" pitchFamily="66" charset="0"/>
              </a:rPr>
              <a:t>Overcoming Satan</a:t>
            </a:r>
            <a:endParaRPr lang="en-US" sz="28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reg\Documents\Preaching\Class Ideas\Victory Assured!\VA Cover2.bmp"/>
          <p:cNvPicPr>
            <a:picLocks noChangeAspect="1" noChangeArrowheads="1"/>
          </p:cNvPicPr>
          <p:nvPr/>
        </p:nvPicPr>
        <p:blipFill>
          <a:blip r:embed="rId2" cstate="print"/>
          <a:srcRect t="12500" b="34375"/>
          <a:stretch>
            <a:fillRect/>
          </a:stretch>
        </p:blipFill>
        <p:spPr bwMode="auto">
          <a:xfrm>
            <a:off x="819991" y="484713"/>
            <a:ext cx="7409609" cy="5916087"/>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047536"/>
          </a:xfrm>
          <a:prstGeom prst="rect">
            <a:avLst/>
          </a:prstGeom>
          <a:noFill/>
        </p:spPr>
        <p:txBody>
          <a:bodyPr wrap="square" rtlCol="0">
            <a:spAutoFit/>
          </a:bodyPr>
          <a:lstStyle/>
          <a:p>
            <a:pPr defTabSz="452438"/>
            <a:r>
              <a:rPr lang="en-US" sz="2800" b="1" u="sng" dirty="0" smtClean="0">
                <a:latin typeface="Arial Rounded MT Bold" pitchFamily="34" charset="0"/>
              </a:rPr>
              <a:t>Victory with Jesus Christ</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	Overcoming with the Resurrected Savior 		(1:9-20; 19:11-16).	</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2.	Overcoming with the Worthy Lamb 				(4:1-5:14).	</a:t>
            </a:r>
          </a:p>
          <a:p>
            <a:pPr defTabSz="452438"/>
            <a:r>
              <a:rPr lang="en-US" sz="2800" b="1" dirty="0" smtClean="0">
                <a:latin typeface="Arial Rounded MT Bold" pitchFamily="34" charset="0"/>
              </a:rPr>
              <a:t> </a:t>
            </a:r>
          </a:p>
          <a:p>
            <a:pPr defTabSz="452438"/>
            <a:r>
              <a:rPr lang="en-US" sz="2800" b="1" u="sng" dirty="0" smtClean="0">
                <a:latin typeface="Arial Rounded MT Bold" pitchFamily="34" charset="0"/>
              </a:rPr>
              <a:t>Victory with the Church--the Letters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3.	Overcoming Apathy (2:1-7; 3:14-22).	</a:t>
            </a:r>
          </a:p>
          <a:p>
            <a:pPr defTabSz="452438"/>
            <a:r>
              <a:rPr lang="en-US" sz="2800" b="1" dirty="0" smtClean="0">
                <a:latin typeface="Arial Rounded MT Bold" pitchFamily="34" charset="0"/>
              </a:rPr>
              <a:t>	4.	Overcoming Idolatry (2:8-29)		</a:t>
            </a:r>
          </a:p>
          <a:p>
            <a:pPr defTabSz="452438"/>
            <a:r>
              <a:rPr lang="en-US" sz="2800" b="1" dirty="0" smtClean="0">
                <a:latin typeface="Arial Rounded MT Bold" pitchFamily="34" charset="0"/>
              </a:rPr>
              <a:t>	5.	Overcoming Spiritual Death (3:1-13).</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478423"/>
          </a:xfrm>
          <a:prstGeom prst="rect">
            <a:avLst/>
          </a:prstGeom>
          <a:noFill/>
        </p:spPr>
        <p:txBody>
          <a:bodyPr wrap="square" rtlCol="0">
            <a:spAutoFit/>
          </a:bodyPr>
          <a:lstStyle/>
          <a:p>
            <a:pPr defTabSz="452438"/>
            <a:r>
              <a:rPr lang="en-US" sz="2800" b="1" u="sng" dirty="0" smtClean="0">
                <a:latin typeface="Arial Rounded MT Bold" pitchFamily="34" charset="0"/>
              </a:rPr>
              <a:t>Victory Over Life’s Everyday Battles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6	Overcoming Hardship--the Seals 					(6:1-17).		</a:t>
            </a:r>
          </a:p>
          <a:p>
            <a:pPr defTabSz="452438"/>
            <a:r>
              <a:rPr lang="en-US" sz="2800" b="1" dirty="0" smtClean="0">
                <a:latin typeface="Arial Rounded MT Bold" pitchFamily="34" charset="0"/>
              </a:rPr>
              <a:t>	7	Overcoming by Knowing the Warning 			Signs--the Trumpets (8:1-11:19).	</a:t>
            </a:r>
          </a:p>
          <a:p>
            <a:pPr defTabSz="452438"/>
            <a:endParaRPr lang="en-US" sz="1400" b="1" dirty="0" smtClean="0">
              <a:latin typeface="Arial Rounded MT Bold" pitchFamily="34" charset="0"/>
            </a:endParaRPr>
          </a:p>
          <a:p>
            <a:pPr defTabSz="452438"/>
            <a:r>
              <a:rPr lang="en-US" sz="2800" b="1" u="sng" dirty="0" smtClean="0">
                <a:latin typeface="Arial Rounded MT Bold" pitchFamily="34" charset="0"/>
              </a:rPr>
              <a:t>Victory Over Worldliness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a:t>
            </a:r>
            <a:r>
              <a:rPr lang="en-US" sz="2800" b="1" dirty="0" smtClean="0">
                <a:solidFill>
                  <a:srgbClr val="FFFF00"/>
                </a:solidFill>
                <a:latin typeface="Arial Rounded MT Bold" pitchFamily="34" charset="0"/>
              </a:rPr>
              <a:t>8	Overcoming Satan (12:1-17).	</a:t>
            </a:r>
            <a:r>
              <a:rPr lang="en-US" sz="2800" b="1" dirty="0" smtClean="0">
                <a:latin typeface="Arial Rounded MT Bold" pitchFamily="34" charset="0"/>
              </a:rPr>
              <a:t>		</a:t>
            </a:r>
          </a:p>
          <a:p>
            <a:pPr defTabSz="452438"/>
            <a:r>
              <a:rPr lang="en-US" sz="2800" b="1" dirty="0" smtClean="0">
                <a:latin typeface="Arial Rounded MT Bold" pitchFamily="34" charset="0"/>
              </a:rPr>
              <a:t>	9	Overcoming Political Persecution 					(13:1-10).	</a:t>
            </a:r>
          </a:p>
          <a:p>
            <a:pPr defTabSz="452438"/>
            <a:r>
              <a:rPr lang="en-US" sz="2800" b="1" dirty="0" smtClean="0">
                <a:latin typeface="Arial Rounded MT Bold" pitchFamily="34" charset="0"/>
              </a:rPr>
              <a:t>   10	Overcoming False Religion (13:11-18).</a:t>
            </a:r>
          </a:p>
          <a:p>
            <a:pPr defTabSz="452438"/>
            <a:r>
              <a:rPr lang="en-US" sz="2800" b="1" dirty="0" smtClean="0">
                <a:latin typeface="Arial Rounded MT Bold" pitchFamily="34" charset="0"/>
              </a:rPr>
              <a:t>   11	Overcoming Materialism (18:1-24).</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defTabSz="452438"/>
            <a:r>
              <a:rPr lang="en-US" sz="2800" b="1" u="sng" dirty="0" smtClean="0">
                <a:latin typeface="Arial Rounded MT Bold" pitchFamily="34" charset="0"/>
              </a:rPr>
              <a:t>Eternal Victory</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12		Overcoming at the Great Judgment 				(16:1-21; 19:1-21; 20:1-15).		</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13		The Joy and Rewards of Overcoming 			(7:1-17; 14:1-15:8; 21:1-22:21).	</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4401205"/>
          </a:xfrm>
          <a:prstGeom prst="rect">
            <a:avLst/>
          </a:prstGeom>
          <a:noFill/>
        </p:spPr>
        <p:txBody>
          <a:bodyPr wrap="square" rtlCol="0">
            <a:spAutoFit/>
          </a:bodyPr>
          <a:lstStyle/>
          <a:p>
            <a:pPr algn="ctr" defTabSz="461963"/>
            <a:r>
              <a:rPr lang="en-US" sz="2800" b="1" dirty="0" smtClean="0">
                <a:latin typeface="Arial Rounded MT Bold" pitchFamily="34" charset="0"/>
              </a:rPr>
              <a:t>ABOUT CHAPTER 12</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12:1-17</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From Chapter 12 to 22 Revelation is about the victory of good over evil.</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There will be a new set of problems, and a new set of victories!</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The eternal struggle is seen in this chapter.</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08:  Overcoming Satan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algn="ctr" defTabSz="461963"/>
            <a:endParaRPr lang="en-US" sz="2800" b="1" dirty="0" smtClean="0">
              <a:latin typeface="Arial Rounded MT Bold" pitchFamily="34" charset="0"/>
            </a:endParaRP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Let’s read the text together</a:t>
            </a:r>
          </a:p>
          <a:p>
            <a:pPr defTabSz="461963"/>
            <a:endParaRPr lang="en-US" sz="2800" b="1" dirty="0" smtClean="0">
              <a:latin typeface="Arial Rounded MT Bold" pitchFamily="34" charset="0"/>
            </a:endParaRPr>
          </a:p>
          <a:p>
            <a:pPr algn="ctr" defTabSz="461963"/>
            <a:r>
              <a:rPr lang="en-US" sz="2800" b="1" dirty="0" smtClean="0">
                <a:solidFill>
                  <a:srgbClr val="FFFF00"/>
                </a:solidFill>
                <a:latin typeface="Arial Rounded MT Bold" pitchFamily="34" charset="0"/>
              </a:rPr>
              <a:t>Revelation 12:1-17</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09:  Overcoming Political Persecution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F:\Powerpoint JPEG Images\21.JPG"/>
          <p:cNvPicPr>
            <a:picLocks noGrp="1" noChangeAspect="1" noChangeArrowheads="1"/>
          </p:cNvPicPr>
          <p:nvPr>
            <p:ph/>
          </p:nvPr>
        </p:nvPicPr>
        <p:blipFill>
          <a:blip r:embed="rId2" cstate="print"/>
          <a:srcRect/>
          <a:stretch>
            <a:fillRect/>
          </a:stretch>
        </p:blipFill>
        <p:spPr>
          <a:xfrm>
            <a:off x="2571750" y="609600"/>
            <a:ext cx="4000500" cy="5486400"/>
          </a:xfrm>
        </p:spPr>
      </p:pic>
    </p:spTree>
  </p:cSld>
  <p:clrMapOvr>
    <a:masterClrMapping/>
  </p:clrMapOvr>
  <p:transition spd="slow">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F:\Powerpoint JPEG Images\22.JPG"/>
          <p:cNvPicPr>
            <a:picLocks noGrp="1" noChangeAspect="1" noChangeArrowheads="1"/>
          </p:cNvPicPr>
          <p:nvPr>
            <p:ph/>
          </p:nvPr>
        </p:nvPicPr>
        <p:blipFill>
          <a:blip r:embed="rId2" cstate="print"/>
          <a:srcRect/>
          <a:stretch>
            <a:fillRect/>
          </a:stretch>
        </p:blipFill>
        <p:spPr>
          <a:xfrm>
            <a:off x="1101725" y="609600"/>
            <a:ext cx="6940550" cy="5486400"/>
          </a:xfrm>
        </p:spPr>
      </p:pic>
    </p:spTree>
  </p:cSld>
  <p:clrMapOvr>
    <a:masterClrMapping/>
  </p:clrMapOvr>
  <p:transition spd="slow">
    <p:pull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344</Words>
  <Application>Microsoft Office PowerPoint</Application>
  <PresentationFormat>On-screen Show (4:3)</PresentationFormat>
  <Paragraphs>120</Paragraphs>
  <Slides>21</Slides>
  <Notes>0</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dc:creator>
  <cp:lastModifiedBy>Greg</cp:lastModifiedBy>
  <cp:revision>102</cp:revision>
  <dcterms:created xsi:type="dcterms:W3CDTF">2018-09-07T01:00:54Z</dcterms:created>
  <dcterms:modified xsi:type="dcterms:W3CDTF">2019-02-04T23:57:24Z</dcterms:modified>
</cp:coreProperties>
</file>