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57" r:id="rId4"/>
    <p:sldId id="258" r:id="rId5"/>
    <p:sldId id="259" r:id="rId6"/>
    <p:sldId id="260" r:id="rId7"/>
    <p:sldId id="262" r:id="rId8"/>
    <p:sldId id="297" r:id="rId9"/>
    <p:sldId id="263" r:id="rId10"/>
    <p:sldId id="287" r:id="rId11"/>
    <p:sldId id="288" r:id="rId12"/>
    <p:sldId id="289" r:id="rId13"/>
    <p:sldId id="298" r:id="rId14"/>
    <p:sldId id="290" r:id="rId15"/>
    <p:sldId id="265" r:id="rId16"/>
    <p:sldId id="291" r:id="rId17"/>
    <p:sldId id="264" r:id="rId18"/>
    <p:sldId id="292" r:id="rId19"/>
    <p:sldId id="293" r:id="rId20"/>
    <p:sldId id="294" r:id="rId21"/>
    <p:sldId id="295" r:id="rId22"/>
    <p:sldId id="296" r:id="rId23"/>
    <p:sldId id="281" r:id="rId24"/>
    <p:sldId id="282"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68" y="-3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8E38C6-1D55-4FC4-9B10-7008C32635B9}" type="datetimeFigureOut">
              <a:rPr lang="en-US" smtClean="0"/>
              <a:pPr/>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4B701-2E69-4C7C-A793-F236D17EF6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8E38C6-1D55-4FC4-9B10-7008C32635B9}" type="datetimeFigureOut">
              <a:rPr lang="en-US" smtClean="0"/>
              <a:pPr/>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4B701-2E69-4C7C-A793-F236D17EF6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8E38C6-1D55-4FC4-9B10-7008C32635B9}" type="datetimeFigureOut">
              <a:rPr lang="en-US" smtClean="0"/>
              <a:pPr/>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4B701-2E69-4C7C-A793-F236D17EF6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8E38C6-1D55-4FC4-9B10-7008C32635B9}" type="datetimeFigureOut">
              <a:rPr lang="en-US" smtClean="0"/>
              <a:pPr/>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4B701-2E69-4C7C-A793-F236D17EF6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8E38C6-1D55-4FC4-9B10-7008C32635B9}" type="datetimeFigureOut">
              <a:rPr lang="en-US" smtClean="0"/>
              <a:pPr/>
              <a:t>9/8/2019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4B701-2E69-4C7C-A793-F236D17EF6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8E38C6-1D55-4FC4-9B10-7008C32635B9}" type="datetimeFigureOut">
              <a:rPr lang="en-US" smtClean="0"/>
              <a:pPr/>
              <a:t>9/8/2019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4B701-2E69-4C7C-A793-F236D17EF6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8E38C6-1D55-4FC4-9B10-7008C32635B9}" type="datetimeFigureOut">
              <a:rPr lang="en-US" smtClean="0"/>
              <a:pPr/>
              <a:t>9/8/2019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D4B701-2E69-4C7C-A793-F236D17EF6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8E38C6-1D55-4FC4-9B10-7008C32635B9}" type="datetimeFigureOut">
              <a:rPr lang="en-US" smtClean="0"/>
              <a:pPr/>
              <a:t>9/8/2019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D4B701-2E69-4C7C-A793-F236D17EF6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E38C6-1D55-4FC4-9B10-7008C32635B9}" type="datetimeFigureOut">
              <a:rPr lang="en-US" smtClean="0"/>
              <a:pPr/>
              <a:t>9/8/2019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D4B701-2E69-4C7C-A793-F236D17EF6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E38C6-1D55-4FC4-9B10-7008C32635B9}" type="datetimeFigureOut">
              <a:rPr lang="en-US" smtClean="0"/>
              <a:pPr/>
              <a:t>9/8/2019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4B701-2E69-4C7C-A793-F236D17EF6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8E38C6-1D55-4FC4-9B10-7008C32635B9}" type="datetimeFigureOut">
              <a:rPr lang="en-US" smtClean="0"/>
              <a:pPr/>
              <a:t>9/8/2019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4B701-2E69-4C7C-A793-F236D17EF6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E38C6-1D55-4FC4-9B10-7008C32635B9}" type="datetimeFigureOut">
              <a:rPr lang="en-US" smtClean="0"/>
              <a:pPr/>
              <a:t>9/8/2019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D4B701-2E69-4C7C-A793-F236D17EF6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262979"/>
          </a:xfrm>
          <a:prstGeom prst="rect">
            <a:avLst/>
          </a:prstGeom>
          <a:noFill/>
        </p:spPr>
        <p:txBody>
          <a:bodyPr wrap="square" rtlCol="0">
            <a:spAutoFit/>
          </a:bodyPr>
          <a:lstStyle/>
          <a:p>
            <a:pPr defTabSz="457200"/>
            <a:r>
              <a:rPr lang="en-US" sz="2800" b="1" dirty="0" smtClean="0">
                <a:solidFill>
                  <a:schemeClr val="bg1"/>
                </a:solidFill>
              </a:rPr>
              <a:t>THOUGHTS ON </a:t>
            </a:r>
            <a:r>
              <a:rPr lang="en-US" sz="2800" b="1" dirty="0" smtClean="0">
                <a:solidFill>
                  <a:srgbClr val="FFFF00"/>
                </a:solidFill>
              </a:rPr>
              <a:t>Genesis 3:1-6</a:t>
            </a:r>
            <a:r>
              <a:rPr lang="en-US" sz="2800" b="1" dirty="0" smtClean="0">
                <a:solidFill>
                  <a:schemeClr val="bg1"/>
                </a:solidFill>
              </a:rPr>
              <a:t>.</a:t>
            </a:r>
          </a:p>
          <a:p>
            <a:pPr defTabSz="457200"/>
            <a:endParaRPr lang="en-US" sz="2800" b="1" dirty="0" smtClean="0">
              <a:solidFill>
                <a:schemeClr val="bg1"/>
              </a:solidFill>
            </a:endParaRPr>
          </a:p>
          <a:p>
            <a:pPr defTabSz="457200"/>
            <a:r>
              <a:rPr lang="en-US" sz="2800" b="1" dirty="0" smtClean="0">
                <a:solidFill>
                  <a:schemeClr val="bg1"/>
                </a:solidFill>
              </a:rPr>
              <a:t>The woman's downfall:</a:t>
            </a:r>
          </a:p>
          <a:p>
            <a:pPr defTabSz="457200"/>
            <a:endParaRPr lang="en-US" sz="1400" b="1" dirty="0" smtClean="0">
              <a:solidFill>
                <a:schemeClr val="bg1"/>
              </a:solidFill>
            </a:endParaRPr>
          </a:p>
          <a:p>
            <a:pPr defTabSz="457200"/>
            <a:r>
              <a:rPr lang="en-US" sz="2800" b="1" dirty="0" smtClean="0">
                <a:solidFill>
                  <a:schemeClr val="bg1"/>
                </a:solidFill>
              </a:rPr>
              <a:t>	1.	She listened (</a:t>
            </a:r>
            <a:r>
              <a:rPr lang="en-US" sz="2800" b="1" dirty="0" smtClean="0">
                <a:solidFill>
                  <a:srgbClr val="FFFF00"/>
                </a:solidFill>
              </a:rPr>
              <a:t>3:2,3</a:t>
            </a:r>
            <a:r>
              <a:rPr lang="en-US" sz="2800" b="1" dirty="0" smtClean="0">
                <a:solidFill>
                  <a:schemeClr val="bg1"/>
                </a:solidFill>
              </a:rPr>
              <a:t>).</a:t>
            </a:r>
          </a:p>
          <a:p>
            <a:pPr defTabSz="457200"/>
            <a:endParaRPr lang="en-US" sz="1400" b="1" dirty="0" smtClean="0">
              <a:solidFill>
                <a:schemeClr val="bg1"/>
              </a:solidFill>
            </a:endParaRPr>
          </a:p>
          <a:p>
            <a:pPr defTabSz="457200"/>
            <a:r>
              <a:rPr lang="en-US" sz="2800" b="1" dirty="0" smtClean="0">
                <a:solidFill>
                  <a:schemeClr val="bg1"/>
                </a:solidFill>
              </a:rPr>
              <a:t>	2.	She loosened (</a:t>
            </a:r>
            <a:r>
              <a:rPr lang="en-US" sz="2800" b="1" dirty="0" smtClean="0">
                <a:solidFill>
                  <a:srgbClr val="FFFF00"/>
                </a:solidFill>
              </a:rPr>
              <a:t>3:3</a:t>
            </a:r>
            <a:r>
              <a:rPr lang="en-US" sz="2800" b="1" dirty="0" smtClean="0">
                <a:solidFill>
                  <a:schemeClr val="bg1"/>
                </a:solidFill>
              </a:rPr>
              <a:t>).</a:t>
            </a:r>
          </a:p>
          <a:p>
            <a:pPr defTabSz="457200"/>
            <a:endParaRPr lang="en-US" sz="1400" b="1" dirty="0" smtClean="0">
              <a:solidFill>
                <a:schemeClr val="bg1"/>
              </a:solidFill>
            </a:endParaRPr>
          </a:p>
          <a:p>
            <a:pPr defTabSz="457200"/>
            <a:r>
              <a:rPr lang="en-US" sz="2800" b="1" dirty="0" smtClean="0">
                <a:solidFill>
                  <a:schemeClr val="bg1"/>
                </a:solidFill>
              </a:rPr>
              <a:t>	3.	She looked (</a:t>
            </a:r>
            <a:r>
              <a:rPr lang="en-US" sz="2800" b="1" dirty="0" smtClean="0">
                <a:solidFill>
                  <a:srgbClr val="FFFF00"/>
                </a:solidFill>
              </a:rPr>
              <a:t>3:6</a:t>
            </a:r>
            <a:r>
              <a:rPr lang="en-US" sz="2800" b="1" dirty="0" smtClean="0">
                <a:solidFill>
                  <a:schemeClr val="bg1"/>
                </a:solidFill>
              </a:rPr>
              <a:t>).</a:t>
            </a:r>
          </a:p>
          <a:p>
            <a:pPr defTabSz="457200"/>
            <a:endParaRPr lang="en-US" sz="1400" b="1" dirty="0" smtClean="0">
              <a:solidFill>
                <a:schemeClr val="bg1"/>
              </a:solidFill>
            </a:endParaRPr>
          </a:p>
          <a:p>
            <a:pPr defTabSz="457200"/>
            <a:r>
              <a:rPr lang="en-US" sz="2800" b="1" dirty="0" smtClean="0">
                <a:solidFill>
                  <a:schemeClr val="bg1"/>
                </a:solidFill>
              </a:rPr>
              <a:t>	4.	She longed for (</a:t>
            </a:r>
            <a:r>
              <a:rPr lang="en-US" sz="2800" b="1" dirty="0" smtClean="0">
                <a:solidFill>
                  <a:srgbClr val="FFFF00"/>
                </a:solidFill>
              </a:rPr>
              <a:t>3:6</a:t>
            </a:r>
            <a:r>
              <a:rPr lang="en-US" sz="2800" b="1" dirty="0" smtClean="0">
                <a:solidFill>
                  <a:schemeClr val="bg1"/>
                </a:solidFill>
              </a:rPr>
              <a:t>).</a:t>
            </a:r>
          </a:p>
          <a:p>
            <a:pPr defTabSz="457200"/>
            <a:endParaRPr lang="en-US" sz="1400" b="1" dirty="0" smtClean="0">
              <a:solidFill>
                <a:schemeClr val="bg1"/>
              </a:solidFill>
            </a:endParaRPr>
          </a:p>
          <a:p>
            <a:pPr defTabSz="457200"/>
            <a:r>
              <a:rPr lang="en-US" sz="2800" b="1" dirty="0" smtClean="0">
                <a:solidFill>
                  <a:schemeClr val="bg1"/>
                </a:solidFill>
              </a:rPr>
              <a:t>	5.	She laid hold on (</a:t>
            </a:r>
            <a:r>
              <a:rPr lang="en-US" sz="2800" b="1" dirty="0" smtClean="0">
                <a:solidFill>
                  <a:srgbClr val="FFFF00"/>
                </a:solidFill>
              </a:rPr>
              <a:t>3:6</a:t>
            </a:r>
            <a:r>
              <a:rPr lang="en-US" sz="2800" b="1" dirty="0" smtClean="0">
                <a:solidFill>
                  <a:schemeClr val="bg1"/>
                </a:solidFill>
              </a:rPr>
              <a:t>).</a:t>
            </a:r>
          </a:p>
          <a:p>
            <a:pPr defTabSz="457200"/>
            <a:endParaRPr lang="en-US" sz="1400" b="1" dirty="0" smtClean="0">
              <a:solidFill>
                <a:schemeClr val="bg1"/>
              </a:solidFill>
            </a:endParaRPr>
          </a:p>
          <a:p>
            <a:pPr defTabSz="457200"/>
            <a:r>
              <a:rPr lang="en-US" sz="2800" b="1" dirty="0" smtClean="0">
                <a:solidFill>
                  <a:schemeClr val="bg1"/>
                </a:solidFill>
              </a:rPr>
              <a:t> 	6.	She lured another to partake (</a:t>
            </a:r>
            <a:r>
              <a:rPr lang="en-US" sz="2800" b="1" dirty="0" smtClean="0">
                <a:solidFill>
                  <a:srgbClr val="FFFF00"/>
                </a:solidFill>
              </a:rPr>
              <a:t>3:6</a:t>
            </a:r>
            <a:r>
              <a:rPr lang="en-US" sz="2800" b="1" dirty="0" smtClean="0">
                <a:solidFill>
                  <a:schemeClr val="bg1"/>
                </a:solidFill>
              </a:rPr>
              <a:t>).</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8"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Effect transition="in" filter="fade">
                                      <p:cBhvr>
                                        <p:cTn id="11" dur="1000"/>
                                        <p:tgtEl>
                                          <p:spTgt spid="4">
                                            <p:txEl>
                                              <p:pRg st="4" end="4"/>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1000"/>
                                        <p:tgtEl>
                                          <p:spTgt spid="4">
                                            <p:txEl>
                                              <p:pRg st="6" end="6"/>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fade">
                                      <p:cBhvr>
                                        <p:cTn id="19" dur="1000"/>
                                        <p:tgtEl>
                                          <p:spTgt spid="4">
                                            <p:txEl>
                                              <p:pRg st="8" end="8"/>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animEffect transition="in" filter="fade">
                                      <p:cBhvr>
                                        <p:cTn id="23" dur="1000"/>
                                        <p:tgtEl>
                                          <p:spTgt spid="4">
                                            <p:txEl>
                                              <p:pRg st="10" end="10"/>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animEffect transition="in" filter="fade">
                                      <p:cBhvr>
                                        <p:cTn id="27" dur="1000"/>
                                        <p:tgtEl>
                                          <p:spTgt spid="4">
                                            <p:txEl>
                                              <p:pRg st="12" end="12"/>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4">
                                            <p:txEl>
                                              <p:pRg st="14" end="14"/>
                                            </p:txEl>
                                          </p:spTgt>
                                        </p:tgtEl>
                                        <p:attrNameLst>
                                          <p:attrName>style.visibility</p:attrName>
                                        </p:attrNameLst>
                                      </p:cBhvr>
                                      <p:to>
                                        <p:strVal val="visible"/>
                                      </p:to>
                                    </p:set>
                                    <p:animEffect transition="in" filter="fade">
                                      <p:cBhvr>
                                        <p:cTn id="31" dur="10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
        <p:nvSpPr>
          <p:cNvPr id="4" name="TextBox 3"/>
          <p:cNvSpPr txBox="1"/>
          <p:nvPr/>
        </p:nvSpPr>
        <p:spPr>
          <a:xfrm>
            <a:off x="457200" y="914400"/>
            <a:ext cx="8229600" cy="5755422"/>
          </a:xfrm>
          <a:prstGeom prst="rect">
            <a:avLst/>
          </a:prstGeom>
          <a:noFill/>
        </p:spPr>
        <p:txBody>
          <a:bodyPr wrap="square" rtlCol="0">
            <a:spAutoFit/>
          </a:bodyPr>
          <a:lstStyle/>
          <a:p>
            <a:pPr defTabSz="457200"/>
            <a:r>
              <a:rPr lang="en-US" sz="2800" b="1" dirty="0" smtClean="0">
                <a:solidFill>
                  <a:schemeClr val="bg1"/>
                </a:solidFill>
              </a:rPr>
              <a:t>THOUGHTS ON </a:t>
            </a:r>
            <a:r>
              <a:rPr lang="en-US" sz="2800" b="1" dirty="0" smtClean="0">
                <a:solidFill>
                  <a:srgbClr val="FFFF00"/>
                </a:solidFill>
              </a:rPr>
              <a:t>Genesis 3:1-6</a:t>
            </a:r>
            <a:r>
              <a:rPr lang="en-US" sz="2800" b="1" dirty="0" smtClean="0">
                <a:solidFill>
                  <a:schemeClr val="bg1"/>
                </a:solidFill>
              </a:rPr>
              <a:t>.</a:t>
            </a:r>
          </a:p>
          <a:p>
            <a:pPr defTabSz="457200"/>
            <a:endParaRPr lang="en-US" sz="2000" b="1" dirty="0" smtClean="0">
              <a:solidFill>
                <a:schemeClr val="bg1"/>
              </a:solidFill>
            </a:endParaRPr>
          </a:p>
          <a:p>
            <a:pPr defTabSz="457200"/>
            <a:r>
              <a:rPr lang="en-US" sz="2800" b="1" dirty="0" smtClean="0">
                <a:solidFill>
                  <a:schemeClr val="bg1"/>
                </a:solidFill>
              </a:rPr>
              <a:t>The consequences of man's fall:</a:t>
            </a:r>
            <a:endParaRPr lang="en-US" sz="800" b="1" dirty="0" smtClean="0">
              <a:solidFill>
                <a:schemeClr val="bg1"/>
              </a:solidFill>
            </a:endParaRPr>
          </a:p>
          <a:p>
            <a:pPr defTabSz="457200"/>
            <a:endParaRPr lang="en-US" sz="800" b="1" dirty="0" smtClean="0">
              <a:solidFill>
                <a:schemeClr val="bg1"/>
              </a:solidFill>
            </a:endParaRPr>
          </a:p>
          <a:p>
            <a:pPr defTabSz="457200"/>
            <a:r>
              <a:rPr lang="en-US" sz="2800" b="1" dirty="0" smtClean="0">
                <a:solidFill>
                  <a:schemeClr val="bg1"/>
                </a:solidFill>
              </a:rPr>
              <a:t>	1.	Loss of innocence -- they knew they were naked</a:t>
            </a:r>
          </a:p>
          <a:p>
            <a:pPr defTabSz="457200"/>
            <a:endParaRPr lang="en-US" sz="800" b="1" dirty="0" smtClean="0">
              <a:solidFill>
                <a:schemeClr val="bg1"/>
              </a:solidFill>
            </a:endParaRPr>
          </a:p>
          <a:p>
            <a:pPr defTabSz="457200"/>
            <a:r>
              <a:rPr lang="en-US" sz="2800" b="1" dirty="0" smtClean="0">
                <a:solidFill>
                  <a:schemeClr val="bg1"/>
                </a:solidFill>
              </a:rPr>
              <a:t>	2.	Shame --they attempted to cover themselves.</a:t>
            </a:r>
          </a:p>
          <a:p>
            <a:pPr defTabSz="457200"/>
            <a:endParaRPr lang="en-US" sz="800" b="1" dirty="0" smtClean="0">
              <a:solidFill>
                <a:schemeClr val="bg1"/>
              </a:solidFill>
            </a:endParaRPr>
          </a:p>
          <a:p>
            <a:pPr defTabSz="457200"/>
            <a:r>
              <a:rPr lang="en-US" sz="2800" b="1" dirty="0" smtClean="0">
                <a:solidFill>
                  <a:schemeClr val="bg1"/>
                </a:solidFill>
              </a:rPr>
              <a:t>	3.	Fear -- they hid themselves.</a:t>
            </a:r>
          </a:p>
          <a:p>
            <a:pPr defTabSz="457200"/>
            <a:endParaRPr lang="en-US" sz="800" b="1" dirty="0" smtClean="0">
              <a:solidFill>
                <a:schemeClr val="bg1"/>
              </a:solidFill>
            </a:endParaRPr>
          </a:p>
          <a:p>
            <a:pPr defTabSz="457200"/>
            <a:r>
              <a:rPr lang="en-US" sz="2800" b="1" dirty="0" smtClean="0">
                <a:solidFill>
                  <a:schemeClr val="bg1"/>
                </a:solidFill>
              </a:rPr>
              <a:t>	4.	Death -- separation from the tree of life.</a:t>
            </a:r>
          </a:p>
          <a:p>
            <a:pPr defTabSz="457200"/>
            <a:endParaRPr lang="en-US" sz="800" b="1" dirty="0" smtClean="0">
              <a:solidFill>
                <a:schemeClr val="bg1"/>
              </a:solidFill>
            </a:endParaRPr>
          </a:p>
          <a:p>
            <a:pPr defTabSz="457200"/>
            <a:r>
              <a:rPr lang="en-US" sz="2800" b="1" dirty="0" smtClean="0">
                <a:solidFill>
                  <a:schemeClr val="bg1"/>
                </a:solidFill>
              </a:rPr>
              <a:t>	5.	Adam's sin caused these results:</a:t>
            </a:r>
          </a:p>
          <a:p>
            <a:pPr defTabSz="457200"/>
            <a:r>
              <a:rPr lang="en-US" sz="2800" b="1" dirty="0" smtClean="0">
                <a:solidFill>
                  <a:schemeClr val="bg1"/>
                </a:solidFill>
              </a:rPr>
              <a:t>		a.	Adam must labor and work for the 							sustenance of life.</a:t>
            </a:r>
          </a:p>
          <a:p>
            <a:pPr defTabSz="457200"/>
            <a:r>
              <a:rPr lang="en-US" sz="2800" b="1" dirty="0" smtClean="0">
                <a:solidFill>
                  <a:schemeClr val="bg1"/>
                </a:solidFill>
              </a:rPr>
              <a:t>		b.	Eve's must suffer increased pain in child						birth and submission to man.</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Effect transition="in" filter="fade">
                                      <p:cBhvr>
                                        <p:cTn id="11" dur="1000"/>
                                        <p:tgtEl>
                                          <p:spTgt spid="4">
                                            <p:txEl>
                                              <p:pRg st="4" end="4"/>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1000"/>
                                        <p:tgtEl>
                                          <p:spTgt spid="4">
                                            <p:txEl>
                                              <p:pRg st="6" end="6"/>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fade">
                                      <p:cBhvr>
                                        <p:cTn id="19" dur="1000"/>
                                        <p:tgtEl>
                                          <p:spTgt spid="4">
                                            <p:txEl>
                                              <p:pRg st="8" end="8"/>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animEffect transition="in" filter="fade">
                                      <p:cBhvr>
                                        <p:cTn id="23" dur="1000"/>
                                        <p:tgtEl>
                                          <p:spTgt spid="4">
                                            <p:txEl>
                                              <p:pRg st="10" end="10"/>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animEffect transition="in" filter="fade">
                                      <p:cBhvr>
                                        <p:cTn id="27" dur="1000"/>
                                        <p:tgtEl>
                                          <p:spTgt spid="4">
                                            <p:txEl>
                                              <p:pRg st="12" end="12"/>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animEffect transition="in" filter="fade">
                                      <p:cBhvr>
                                        <p:cTn id="31" dur="1000"/>
                                        <p:tgtEl>
                                          <p:spTgt spid="4">
                                            <p:txEl>
                                              <p:pRg st="13" end="13"/>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animEffect transition="in" filter="fade">
                                      <p:cBhvr>
                                        <p:cTn id="35" dur="10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
        <p:nvSpPr>
          <p:cNvPr id="4" name="TextBox 3"/>
          <p:cNvSpPr txBox="1"/>
          <p:nvPr/>
        </p:nvSpPr>
        <p:spPr>
          <a:xfrm>
            <a:off x="457200" y="914400"/>
            <a:ext cx="8229600" cy="5324535"/>
          </a:xfrm>
          <a:prstGeom prst="rect">
            <a:avLst/>
          </a:prstGeom>
          <a:noFill/>
        </p:spPr>
        <p:txBody>
          <a:bodyPr wrap="square" rtlCol="0">
            <a:spAutoFit/>
          </a:bodyPr>
          <a:lstStyle/>
          <a:p>
            <a:pPr defTabSz="457200"/>
            <a:r>
              <a:rPr lang="en-US" sz="2800" b="1" dirty="0" smtClean="0">
                <a:solidFill>
                  <a:schemeClr val="bg1"/>
                </a:solidFill>
              </a:rPr>
              <a:t>THOUGHTS ON </a:t>
            </a:r>
            <a:r>
              <a:rPr lang="en-US" sz="2800" b="1" dirty="0" smtClean="0">
                <a:solidFill>
                  <a:srgbClr val="FFFF00"/>
                </a:solidFill>
              </a:rPr>
              <a:t>Genesis 3:1-6</a:t>
            </a:r>
            <a:r>
              <a:rPr lang="en-US" sz="2800" b="1" dirty="0" smtClean="0">
                <a:solidFill>
                  <a:schemeClr val="bg1"/>
                </a:solidFill>
              </a:rPr>
              <a:t>.</a:t>
            </a:r>
          </a:p>
          <a:p>
            <a:pPr defTabSz="457200"/>
            <a:endParaRPr lang="en-US" sz="2800" b="1" dirty="0" smtClean="0">
              <a:solidFill>
                <a:schemeClr val="bg1"/>
              </a:solidFill>
            </a:endParaRPr>
          </a:p>
          <a:p>
            <a:pPr defTabSz="457200"/>
            <a:r>
              <a:rPr lang="en-US" sz="2800" b="1" dirty="0" smtClean="0">
                <a:solidFill>
                  <a:schemeClr val="bg1"/>
                </a:solidFill>
              </a:rPr>
              <a:t>How Satan worked on Eve in the Garden:</a:t>
            </a:r>
          </a:p>
          <a:p>
            <a:pPr defTabSz="457200"/>
            <a:endParaRPr lang="en-US" sz="800" b="1" dirty="0" smtClean="0">
              <a:solidFill>
                <a:schemeClr val="bg1"/>
              </a:solidFill>
            </a:endParaRPr>
          </a:p>
          <a:p>
            <a:pPr defTabSz="457200"/>
            <a:r>
              <a:rPr lang="en-US" sz="2800" b="1" dirty="0" smtClean="0">
                <a:solidFill>
                  <a:schemeClr val="bg1"/>
                </a:solidFill>
              </a:rPr>
              <a:t>	1.	He tempted her with the desire to be like God 				</a:t>
            </a:r>
            <a:r>
              <a:rPr lang="en-US" sz="2800" b="1" dirty="0" smtClean="0">
                <a:solidFill>
                  <a:schemeClr val="bg1"/>
                </a:solidFill>
              </a:rPr>
              <a:t>(</a:t>
            </a:r>
            <a:r>
              <a:rPr lang="en-US" sz="2800" b="1" dirty="0" smtClean="0">
                <a:solidFill>
                  <a:srgbClr val="FFFF00"/>
                </a:solidFill>
              </a:rPr>
              <a:t>3:5</a:t>
            </a:r>
            <a:r>
              <a:rPr lang="en-US" sz="2800" b="1" dirty="0" smtClean="0">
                <a:solidFill>
                  <a:schemeClr val="bg1"/>
                </a:solidFill>
              </a:rPr>
              <a:t>).</a:t>
            </a:r>
          </a:p>
          <a:p>
            <a:pPr defTabSz="457200"/>
            <a:endParaRPr lang="en-US" sz="800" b="1" dirty="0" smtClean="0">
              <a:solidFill>
                <a:schemeClr val="bg1"/>
              </a:solidFill>
            </a:endParaRPr>
          </a:p>
          <a:p>
            <a:pPr defTabSz="457200"/>
            <a:r>
              <a:rPr lang="en-US" sz="2800" b="1" dirty="0" smtClean="0">
                <a:solidFill>
                  <a:schemeClr val="bg1"/>
                </a:solidFill>
              </a:rPr>
              <a:t>	2.	He deceived her by saying she would not die 				</a:t>
            </a:r>
            <a:r>
              <a:rPr lang="en-US" sz="2800" b="1" dirty="0" smtClean="0">
                <a:solidFill>
                  <a:schemeClr val="bg1"/>
                </a:solidFill>
              </a:rPr>
              <a:t>(</a:t>
            </a:r>
            <a:r>
              <a:rPr lang="en-US" sz="2800" b="1" dirty="0" smtClean="0">
                <a:solidFill>
                  <a:srgbClr val="FFFF00"/>
                </a:solidFill>
              </a:rPr>
              <a:t>3:4</a:t>
            </a:r>
            <a:r>
              <a:rPr lang="en-US" sz="2800" b="1" dirty="0" smtClean="0">
                <a:solidFill>
                  <a:schemeClr val="bg1"/>
                </a:solidFill>
              </a:rPr>
              <a:t>).</a:t>
            </a:r>
          </a:p>
          <a:p>
            <a:pPr defTabSz="457200"/>
            <a:endParaRPr lang="en-US" sz="800" b="1" dirty="0" smtClean="0">
              <a:solidFill>
                <a:schemeClr val="bg1"/>
              </a:solidFill>
            </a:endParaRPr>
          </a:p>
          <a:p>
            <a:pPr defTabSz="457200"/>
            <a:r>
              <a:rPr lang="en-US" sz="2800" b="1" dirty="0" smtClean="0">
                <a:solidFill>
                  <a:schemeClr val="bg1"/>
                </a:solidFill>
              </a:rPr>
              <a:t>	3.	She acted in disobedience by eating the fruit 				</a:t>
            </a:r>
            <a:r>
              <a:rPr lang="en-US" sz="2800" b="1" dirty="0" smtClean="0">
                <a:solidFill>
                  <a:schemeClr val="bg1"/>
                </a:solidFill>
              </a:rPr>
              <a:t>(</a:t>
            </a:r>
            <a:r>
              <a:rPr lang="en-US" sz="2800" b="1" dirty="0" smtClean="0">
                <a:solidFill>
                  <a:srgbClr val="FFFF00"/>
                </a:solidFill>
              </a:rPr>
              <a:t>3:6</a:t>
            </a:r>
            <a:r>
              <a:rPr lang="en-US" sz="2800" b="1" dirty="0" smtClean="0">
                <a:solidFill>
                  <a:schemeClr val="bg1"/>
                </a:solidFill>
              </a:rPr>
              <a:t>).</a:t>
            </a:r>
          </a:p>
          <a:p>
            <a:pPr defTabSz="457200"/>
            <a:endParaRPr lang="en-US" sz="800" b="1" dirty="0" smtClean="0">
              <a:solidFill>
                <a:schemeClr val="bg1"/>
              </a:solidFill>
            </a:endParaRPr>
          </a:p>
          <a:p>
            <a:pPr defTabSz="457200"/>
            <a:r>
              <a:rPr lang="en-US" sz="2800" b="1" dirty="0" smtClean="0">
                <a:solidFill>
                  <a:schemeClr val="bg1"/>
                </a:solidFill>
              </a:rPr>
              <a:t>	4.	The result was spiritual and physical death 					</a:t>
            </a:r>
            <a:r>
              <a:rPr lang="en-US" sz="2800" b="1" dirty="0" smtClean="0">
                <a:solidFill>
                  <a:schemeClr val="bg1"/>
                </a:solidFill>
              </a:rPr>
              <a:t>(</a:t>
            </a:r>
            <a:r>
              <a:rPr lang="en-US" sz="2800" b="1" dirty="0" smtClean="0">
                <a:solidFill>
                  <a:srgbClr val="FFFF00"/>
                </a:solidFill>
              </a:rPr>
              <a:t>3:19-24</a:t>
            </a:r>
            <a:r>
              <a:rPr lang="en-US" sz="2800" b="1" dirty="0" smtClean="0">
                <a:solidFill>
                  <a:schemeClr val="bg1"/>
                </a:solidFill>
              </a:rPr>
              <a:t>).</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Effect transition="in" filter="fade">
                                      <p:cBhvr>
                                        <p:cTn id="11" dur="1000"/>
                                        <p:tgtEl>
                                          <p:spTgt spid="4">
                                            <p:txEl>
                                              <p:pRg st="4" end="4"/>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1000"/>
                                        <p:tgtEl>
                                          <p:spTgt spid="4">
                                            <p:txEl>
                                              <p:pRg st="6" end="6"/>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fade">
                                      <p:cBhvr>
                                        <p:cTn id="19" dur="1000"/>
                                        <p:tgtEl>
                                          <p:spTgt spid="4">
                                            <p:txEl>
                                              <p:pRg st="8" end="8"/>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animEffect transition="in" filter="fade">
                                      <p:cBhvr>
                                        <p:cTn id="23" dur="1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
        <p:nvSpPr>
          <p:cNvPr id="4" name="TextBox 3"/>
          <p:cNvSpPr txBox="1"/>
          <p:nvPr/>
        </p:nvSpPr>
        <p:spPr>
          <a:xfrm>
            <a:off x="457200" y="914401"/>
            <a:ext cx="8229600" cy="5663089"/>
          </a:xfrm>
          <a:prstGeom prst="rect">
            <a:avLst/>
          </a:prstGeom>
          <a:noFill/>
        </p:spPr>
        <p:txBody>
          <a:bodyPr wrap="square" rtlCol="0">
            <a:spAutoFit/>
          </a:bodyPr>
          <a:lstStyle/>
          <a:p>
            <a:pPr defTabSz="457200"/>
            <a:r>
              <a:rPr lang="en-US" sz="2800" b="1" dirty="0" smtClean="0">
                <a:solidFill>
                  <a:schemeClr val="bg1"/>
                </a:solidFill>
              </a:rPr>
              <a:t>THOUGHTS ON </a:t>
            </a:r>
            <a:r>
              <a:rPr lang="en-US" sz="2800" b="1" dirty="0" smtClean="0">
                <a:solidFill>
                  <a:srgbClr val="FFFF00"/>
                </a:solidFill>
              </a:rPr>
              <a:t>Matthew </a:t>
            </a:r>
            <a:r>
              <a:rPr lang="en-US" sz="2800" b="1" dirty="0" smtClean="0">
                <a:solidFill>
                  <a:srgbClr val="FFFF00"/>
                </a:solidFill>
              </a:rPr>
              <a:t>4:1-11</a:t>
            </a:r>
          </a:p>
          <a:p>
            <a:pPr defTabSz="457200"/>
            <a:r>
              <a:rPr lang="en-US" sz="2800" b="1" dirty="0" smtClean="0">
                <a:solidFill>
                  <a:schemeClr val="bg1"/>
                </a:solidFill>
              </a:rPr>
              <a:t>	Flashback to </a:t>
            </a:r>
            <a:r>
              <a:rPr lang="en-US" sz="2800" b="1" dirty="0" smtClean="0">
                <a:solidFill>
                  <a:srgbClr val="FFFF00"/>
                </a:solidFill>
              </a:rPr>
              <a:t>1John 2:16</a:t>
            </a:r>
          </a:p>
          <a:p>
            <a:pPr defTabSz="457200"/>
            <a:endParaRPr lang="en-US" sz="2000" b="1" dirty="0" smtClean="0">
              <a:solidFill>
                <a:schemeClr val="bg1"/>
              </a:solidFill>
            </a:endParaRPr>
          </a:p>
          <a:p>
            <a:pPr defTabSz="457200"/>
            <a:r>
              <a:rPr lang="en-US" sz="2800" b="1" dirty="0" smtClean="0">
                <a:solidFill>
                  <a:schemeClr val="bg1"/>
                </a:solidFill>
              </a:rPr>
              <a:t>The things mentioned by John in this verse have come to be called "the three avenues of temptation."</a:t>
            </a:r>
          </a:p>
          <a:p>
            <a:pPr defTabSz="457200"/>
            <a:endParaRPr lang="en-US" sz="2000" b="1" dirty="0" smtClean="0">
              <a:solidFill>
                <a:schemeClr val="bg1"/>
              </a:solidFill>
            </a:endParaRPr>
          </a:p>
          <a:p>
            <a:pPr defTabSz="457200"/>
            <a:r>
              <a:rPr lang="en-US" sz="2800" b="1" dirty="0" smtClean="0">
                <a:solidFill>
                  <a:schemeClr val="bg1"/>
                </a:solidFill>
              </a:rPr>
              <a:t>The triple temptation of Christ (</a:t>
            </a:r>
            <a:r>
              <a:rPr lang="en-US" sz="2800" b="1" dirty="0" smtClean="0">
                <a:solidFill>
                  <a:srgbClr val="FFFF00"/>
                </a:solidFill>
              </a:rPr>
              <a:t>Mt. 4:1-11</a:t>
            </a:r>
            <a:r>
              <a:rPr lang="en-US" sz="2800" b="1" dirty="0" smtClean="0">
                <a:solidFill>
                  <a:schemeClr val="bg1"/>
                </a:solidFill>
              </a:rPr>
              <a:t>):</a:t>
            </a:r>
          </a:p>
          <a:p>
            <a:pPr defTabSz="457200"/>
            <a:endParaRPr lang="en-US" sz="1400" b="1" dirty="0" smtClean="0">
              <a:solidFill>
                <a:schemeClr val="bg1"/>
              </a:solidFill>
            </a:endParaRPr>
          </a:p>
          <a:p>
            <a:pPr defTabSz="457200"/>
            <a:r>
              <a:rPr lang="en-US" sz="2800" b="1" dirty="0" smtClean="0">
                <a:solidFill>
                  <a:schemeClr val="bg1"/>
                </a:solidFill>
              </a:rPr>
              <a:t>	1.	He was hungry (flesh).</a:t>
            </a:r>
          </a:p>
          <a:p>
            <a:pPr defTabSz="457200"/>
            <a:endParaRPr lang="en-US" sz="1400" b="1" dirty="0" smtClean="0">
              <a:solidFill>
                <a:schemeClr val="bg1"/>
              </a:solidFill>
            </a:endParaRPr>
          </a:p>
          <a:p>
            <a:pPr defTabSz="457200"/>
            <a:r>
              <a:rPr lang="en-US" sz="2800" b="1" dirty="0" smtClean="0">
                <a:solidFill>
                  <a:schemeClr val="bg1"/>
                </a:solidFill>
              </a:rPr>
              <a:t>	2.	Satan showed him all the kingdoms 							of the world (eyes).</a:t>
            </a:r>
          </a:p>
          <a:p>
            <a:pPr defTabSz="457200"/>
            <a:endParaRPr lang="en-US" sz="1400" b="1" dirty="0" smtClean="0">
              <a:solidFill>
                <a:schemeClr val="bg1"/>
              </a:solidFill>
            </a:endParaRPr>
          </a:p>
          <a:p>
            <a:pPr defTabSz="457200"/>
            <a:r>
              <a:rPr lang="en-US" sz="2800" b="1" dirty="0" smtClean="0">
                <a:solidFill>
                  <a:schemeClr val="bg1"/>
                </a:solidFill>
              </a:rPr>
              <a:t>	3.	The vainglorious triumph of leaping from 					the parapet of the temple unharmed.</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000"/>
                                        <p:tgtEl>
                                          <p:spTgt spid="4">
                                            <p:txEl>
                                              <p:pRg st="3" end="3"/>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1000"/>
                                        <p:tgtEl>
                                          <p:spTgt spid="4">
                                            <p:txEl>
                                              <p:pRg st="5" end="5"/>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fade">
                                      <p:cBhvr>
                                        <p:cTn id="23" dur="1000"/>
                                        <p:tgtEl>
                                          <p:spTgt spid="4">
                                            <p:txEl>
                                              <p:pRg st="7" end="7"/>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fade">
                                      <p:cBhvr>
                                        <p:cTn id="27" dur="1000"/>
                                        <p:tgtEl>
                                          <p:spTgt spid="4">
                                            <p:txEl>
                                              <p:pRg st="9" end="9"/>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Effect transition="in" filter="fade">
                                      <p:cBhvr>
                                        <p:cTn id="31" dur="10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
        <p:nvSpPr>
          <p:cNvPr id="4" name="TextBox 3"/>
          <p:cNvSpPr txBox="1"/>
          <p:nvPr/>
        </p:nvSpPr>
        <p:spPr>
          <a:xfrm>
            <a:off x="457200" y="914400"/>
            <a:ext cx="8229600" cy="5262979"/>
          </a:xfrm>
          <a:prstGeom prst="rect">
            <a:avLst/>
          </a:prstGeom>
          <a:noFill/>
        </p:spPr>
        <p:txBody>
          <a:bodyPr wrap="square" rtlCol="0">
            <a:spAutoFit/>
          </a:bodyPr>
          <a:lstStyle/>
          <a:p>
            <a:pPr defTabSz="457200"/>
            <a:r>
              <a:rPr lang="en-US" sz="2800" b="1" dirty="0" smtClean="0">
                <a:solidFill>
                  <a:schemeClr val="bg1"/>
                </a:solidFill>
              </a:rPr>
              <a:t>THOUGHTS ON </a:t>
            </a:r>
            <a:r>
              <a:rPr lang="en-US" sz="2800" b="1" dirty="0" smtClean="0">
                <a:solidFill>
                  <a:srgbClr val="FFFF00"/>
                </a:solidFill>
              </a:rPr>
              <a:t>Matthew 4:1-11</a:t>
            </a:r>
            <a:r>
              <a:rPr lang="en-US" sz="2800" b="1" dirty="0" smtClean="0">
                <a:solidFill>
                  <a:schemeClr val="bg1"/>
                </a:solidFill>
              </a:rPr>
              <a:t>.</a:t>
            </a:r>
          </a:p>
          <a:p>
            <a:pPr defTabSz="457200"/>
            <a:endParaRPr lang="en-US" sz="2800" b="1" dirty="0" smtClean="0">
              <a:solidFill>
                <a:schemeClr val="bg1"/>
              </a:solidFill>
            </a:endParaRPr>
          </a:p>
          <a:p>
            <a:pPr defTabSz="457200"/>
            <a:r>
              <a:rPr lang="en-US" sz="2800" b="1" dirty="0" smtClean="0">
                <a:solidFill>
                  <a:schemeClr val="bg1"/>
                </a:solidFill>
              </a:rPr>
              <a:t>The first temptation (4:1-4):</a:t>
            </a:r>
          </a:p>
          <a:p>
            <a:pPr defTabSz="457200"/>
            <a:r>
              <a:rPr lang="en-US" sz="2800" b="1" dirty="0" smtClean="0">
                <a:solidFill>
                  <a:schemeClr val="bg1"/>
                </a:solidFill>
              </a:rPr>
              <a:t>	</a:t>
            </a:r>
            <a:r>
              <a:rPr lang="en-US" sz="2800" b="1" dirty="0" smtClean="0">
                <a:solidFill>
                  <a:srgbClr val="FFFF00"/>
                </a:solidFill>
              </a:rPr>
              <a:t> Then Jesus was led up by the Spirit into the wilderness to be tempted by the devil. </a:t>
            </a:r>
            <a:r>
              <a:rPr lang="en-US" sz="2800" b="1" i="1" dirty="0" smtClean="0">
                <a:solidFill>
                  <a:srgbClr val="FFFF00"/>
                </a:solidFill>
              </a:rPr>
              <a:t>[2]</a:t>
            </a:r>
            <a:r>
              <a:rPr lang="en-US" sz="2800" b="1" dirty="0" smtClean="0">
                <a:solidFill>
                  <a:srgbClr val="FFFF00"/>
                </a:solidFill>
              </a:rPr>
              <a:t> And after He had fasted forty days and forty nights, He then became hungry. </a:t>
            </a:r>
            <a:r>
              <a:rPr lang="en-US" sz="2800" b="1" i="1" dirty="0" smtClean="0">
                <a:solidFill>
                  <a:srgbClr val="FFFF00"/>
                </a:solidFill>
              </a:rPr>
              <a:t>[3]</a:t>
            </a:r>
            <a:r>
              <a:rPr lang="en-US" sz="2800" b="1" dirty="0" smtClean="0">
                <a:solidFill>
                  <a:srgbClr val="FFFF00"/>
                </a:solidFill>
              </a:rPr>
              <a:t> And the tempter came and said to Him, “If You are the Son of God, command that these stones become bread.” </a:t>
            </a:r>
            <a:r>
              <a:rPr lang="en-US" sz="2800" b="1" i="1" dirty="0" smtClean="0">
                <a:solidFill>
                  <a:srgbClr val="FFFF00"/>
                </a:solidFill>
              </a:rPr>
              <a:t>[4]</a:t>
            </a:r>
            <a:r>
              <a:rPr lang="en-US" sz="2800" b="1" dirty="0" smtClean="0">
                <a:solidFill>
                  <a:srgbClr val="FFFF00"/>
                </a:solidFill>
              </a:rPr>
              <a:t> But He answered and    said, “It is written, ‘MAN SHALL NOT LIVE ON      BREAD ALONE, BUT ON EVERY WORD THAT   PROCEEDS OUT OF THE MOUTH OF GOD.’”</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
        <p:nvSpPr>
          <p:cNvPr id="4" name="TextBox 3"/>
          <p:cNvSpPr txBox="1"/>
          <p:nvPr/>
        </p:nvSpPr>
        <p:spPr>
          <a:xfrm>
            <a:off x="457200" y="914400"/>
            <a:ext cx="8229600" cy="5262979"/>
          </a:xfrm>
          <a:prstGeom prst="rect">
            <a:avLst/>
          </a:prstGeom>
          <a:noFill/>
        </p:spPr>
        <p:txBody>
          <a:bodyPr wrap="square" rtlCol="0">
            <a:spAutoFit/>
          </a:bodyPr>
          <a:lstStyle/>
          <a:p>
            <a:pPr defTabSz="457200"/>
            <a:r>
              <a:rPr lang="en-US" sz="2800" b="1" dirty="0" smtClean="0">
                <a:solidFill>
                  <a:schemeClr val="bg1"/>
                </a:solidFill>
              </a:rPr>
              <a:t>THOUGHTS ON </a:t>
            </a:r>
            <a:r>
              <a:rPr lang="en-US" sz="2800" b="1" dirty="0" smtClean="0">
                <a:solidFill>
                  <a:srgbClr val="FFFF00"/>
                </a:solidFill>
              </a:rPr>
              <a:t>Matthew 4:1-11</a:t>
            </a:r>
            <a:r>
              <a:rPr lang="en-US" sz="2800" b="1" dirty="0" smtClean="0">
                <a:solidFill>
                  <a:schemeClr val="bg1"/>
                </a:solidFill>
              </a:rPr>
              <a:t>.</a:t>
            </a:r>
          </a:p>
          <a:p>
            <a:pPr defTabSz="457200"/>
            <a:endParaRPr lang="en-US" sz="2800" b="1" dirty="0" smtClean="0">
              <a:solidFill>
                <a:schemeClr val="bg1"/>
              </a:solidFill>
            </a:endParaRPr>
          </a:p>
          <a:p>
            <a:pPr defTabSz="457200"/>
            <a:r>
              <a:rPr lang="en-US" sz="2800" b="1" dirty="0" smtClean="0">
                <a:solidFill>
                  <a:schemeClr val="bg1"/>
                </a:solidFill>
              </a:rPr>
              <a:t>The second temptation (4:5-7):</a:t>
            </a:r>
          </a:p>
          <a:p>
            <a:pPr defTabSz="457200"/>
            <a:r>
              <a:rPr lang="en-US" sz="2800" b="1" dirty="0" smtClean="0">
                <a:solidFill>
                  <a:schemeClr val="bg1"/>
                </a:solidFill>
              </a:rPr>
              <a:t>	</a:t>
            </a:r>
            <a:r>
              <a:rPr lang="en-US" sz="2800" b="1" dirty="0" smtClean="0">
                <a:solidFill>
                  <a:srgbClr val="FFFF00"/>
                </a:solidFill>
              </a:rPr>
              <a:t> Then the devil took Him into the holy city; and he had Him stand on the pinnacle of the temple, </a:t>
            </a:r>
            <a:r>
              <a:rPr lang="en-US" sz="2800" b="1" i="1" dirty="0" smtClean="0">
                <a:solidFill>
                  <a:srgbClr val="FFFF00"/>
                </a:solidFill>
              </a:rPr>
              <a:t>[6]</a:t>
            </a:r>
            <a:r>
              <a:rPr lang="en-US" sz="2800" b="1" dirty="0" smtClean="0">
                <a:solidFill>
                  <a:srgbClr val="FFFF00"/>
                </a:solidFill>
              </a:rPr>
              <a:t> and said to Him, “If You are the Son of God throw Yourself down; for it is written, ‘HE WILL GIVE HIS ANGELS CHARGE CONCERNING YOU’; and ‘ON their HANDS THEY WILL BEAR YOU UP, LEST YOU STRIKE YOUR FOOT AGAINST A STONE.’” </a:t>
            </a:r>
            <a:r>
              <a:rPr lang="en-US" sz="2800" b="1" i="1" dirty="0" smtClean="0">
                <a:solidFill>
                  <a:srgbClr val="FFFF00"/>
                </a:solidFill>
              </a:rPr>
              <a:t>[7]</a:t>
            </a:r>
            <a:r>
              <a:rPr lang="en-US" sz="2800" b="1" dirty="0" smtClean="0">
                <a:solidFill>
                  <a:srgbClr val="FFFF00"/>
                </a:solidFill>
              </a:rPr>
              <a:t> Jesus said to him,      “On the other hand, it is written, ‘YOU SHALL          NOT PUT THE LORD YOUR GOD TO THE TEST.’”</a:t>
            </a:r>
          </a:p>
        </p:txBody>
      </p:sp>
      <p:grpSp>
        <p:nvGrpSpPr>
          <p:cNvPr id="7"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
        <p:nvSpPr>
          <p:cNvPr id="4" name="TextBox 3"/>
          <p:cNvSpPr txBox="1"/>
          <p:nvPr/>
        </p:nvSpPr>
        <p:spPr>
          <a:xfrm>
            <a:off x="457200" y="914400"/>
            <a:ext cx="8229600" cy="5262979"/>
          </a:xfrm>
          <a:prstGeom prst="rect">
            <a:avLst/>
          </a:prstGeom>
          <a:noFill/>
        </p:spPr>
        <p:txBody>
          <a:bodyPr wrap="square" rtlCol="0">
            <a:spAutoFit/>
          </a:bodyPr>
          <a:lstStyle/>
          <a:p>
            <a:pPr defTabSz="457200"/>
            <a:r>
              <a:rPr lang="en-US" sz="2800" b="1" dirty="0" smtClean="0">
                <a:solidFill>
                  <a:schemeClr val="bg1"/>
                </a:solidFill>
              </a:rPr>
              <a:t>THOUGHTS ON </a:t>
            </a:r>
            <a:r>
              <a:rPr lang="en-US" sz="2800" b="1" dirty="0" smtClean="0">
                <a:solidFill>
                  <a:srgbClr val="FFFF00"/>
                </a:solidFill>
              </a:rPr>
              <a:t>Matthew 4:1-11</a:t>
            </a:r>
            <a:r>
              <a:rPr lang="en-US" sz="2800" b="1" dirty="0" smtClean="0">
                <a:solidFill>
                  <a:schemeClr val="bg1"/>
                </a:solidFill>
              </a:rPr>
              <a:t>.</a:t>
            </a:r>
          </a:p>
          <a:p>
            <a:pPr defTabSz="457200"/>
            <a:endParaRPr lang="en-US" sz="2800" b="1" dirty="0" smtClean="0">
              <a:solidFill>
                <a:schemeClr val="bg1"/>
              </a:solidFill>
            </a:endParaRPr>
          </a:p>
          <a:p>
            <a:pPr defTabSz="457200"/>
            <a:r>
              <a:rPr lang="en-US" sz="2800" b="1" dirty="0" smtClean="0">
                <a:solidFill>
                  <a:schemeClr val="bg1"/>
                </a:solidFill>
              </a:rPr>
              <a:t>The third temptation (4:8-11):</a:t>
            </a:r>
          </a:p>
          <a:p>
            <a:pPr defTabSz="457200"/>
            <a:r>
              <a:rPr lang="en-US" sz="2800" b="1" dirty="0" smtClean="0">
                <a:solidFill>
                  <a:schemeClr val="bg1"/>
                </a:solidFill>
              </a:rPr>
              <a:t>	</a:t>
            </a:r>
            <a:r>
              <a:rPr lang="en-US" sz="2800" b="1" dirty="0" smtClean="0">
                <a:solidFill>
                  <a:srgbClr val="FFFF00"/>
                </a:solidFill>
              </a:rPr>
              <a:t> Again, the devil took Him to a very high mountain, and showed Him all the kingdoms of the world, and their glory; </a:t>
            </a:r>
            <a:r>
              <a:rPr lang="en-US" sz="2800" b="1" i="1" dirty="0" smtClean="0">
                <a:solidFill>
                  <a:srgbClr val="FFFF00"/>
                </a:solidFill>
              </a:rPr>
              <a:t>[9]</a:t>
            </a:r>
            <a:r>
              <a:rPr lang="en-US" sz="2800" b="1" dirty="0" smtClean="0">
                <a:solidFill>
                  <a:srgbClr val="FFFF00"/>
                </a:solidFill>
              </a:rPr>
              <a:t> and he said to Him, “All these things will I give You, if You fall down and worship me.” </a:t>
            </a:r>
            <a:r>
              <a:rPr lang="en-US" sz="2800" b="1" i="1" dirty="0" smtClean="0">
                <a:solidFill>
                  <a:srgbClr val="FFFF00"/>
                </a:solidFill>
              </a:rPr>
              <a:t>[10]</a:t>
            </a:r>
            <a:r>
              <a:rPr lang="en-US" sz="2800" b="1" dirty="0" smtClean="0">
                <a:solidFill>
                  <a:srgbClr val="FFFF00"/>
                </a:solidFill>
              </a:rPr>
              <a:t> Then Jesus said to him, “</a:t>
            </a:r>
            <a:r>
              <a:rPr lang="en-US" sz="2800" b="1" dirty="0" err="1" smtClean="0">
                <a:solidFill>
                  <a:srgbClr val="FFFF00"/>
                </a:solidFill>
              </a:rPr>
              <a:t>Begone</a:t>
            </a:r>
            <a:r>
              <a:rPr lang="en-US" sz="2800" b="1" dirty="0" smtClean="0">
                <a:solidFill>
                  <a:srgbClr val="FFFF00"/>
                </a:solidFill>
              </a:rPr>
              <a:t>, Satan! For it is written, ‘YOU SHALL WORSHIP THE LORD YOUR     GOD, AND SERVE HIM ONLY.’” </a:t>
            </a:r>
            <a:r>
              <a:rPr lang="en-US" sz="2800" b="1" i="1" dirty="0" smtClean="0">
                <a:solidFill>
                  <a:srgbClr val="FFFF00"/>
                </a:solidFill>
              </a:rPr>
              <a:t>[11]</a:t>
            </a:r>
            <a:r>
              <a:rPr lang="en-US" sz="2800" b="1" dirty="0" smtClean="0">
                <a:solidFill>
                  <a:srgbClr val="FFFF00"/>
                </a:solidFill>
              </a:rPr>
              <a:t> Then the devil     left Him; and behold, angels came and began to minister to Him.</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
        <p:nvSpPr>
          <p:cNvPr id="4" name="TextBox 3"/>
          <p:cNvSpPr txBox="1"/>
          <p:nvPr/>
        </p:nvSpPr>
        <p:spPr>
          <a:xfrm>
            <a:off x="457200" y="914400"/>
            <a:ext cx="8229600" cy="4832092"/>
          </a:xfrm>
          <a:prstGeom prst="rect">
            <a:avLst/>
          </a:prstGeom>
          <a:noFill/>
        </p:spPr>
        <p:txBody>
          <a:bodyPr wrap="square" rtlCol="0">
            <a:spAutoFit/>
          </a:bodyPr>
          <a:lstStyle/>
          <a:p>
            <a:pPr defTabSz="457200"/>
            <a:r>
              <a:rPr lang="en-US" sz="2800" b="1" dirty="0" smtClean="0">
                <a:solidFill>
                  <a:schemeClr val="bg1"/>
                </a:solidFill>
              </a:rPr>
              <a:t>THOUGHTS ON </a:t>
            </a:r>
            <a:r>
              <a:rPr lang="en-US" sz="2800" b="1" dirty="0" smtClean="0">
                <a:solidFill>
                  <a:srgbClr val="FFFF00"/>
                </a:solidFill>
              </a:rPr>
              <a:t>James 1:13-16</a:t>
            </a:r>
            <a:r>
              <a:rPr lang="en-US" sz="2800" b="1" dirty="0" smtClean="0">
                <a:solidFill>
                  <a:schemeClr val="bg1"/>
                </a:solidFill>
              </a:rPr>
              <a:t>.</a:t>
            </a:r>
          </a:p>
          <a:p>
            <a:pPr defTabSz="457200"/>
            <a:endParaRPr lang="en-US" sz="2800" b="1" dirty="0" smtClean="0">
              <a:solidFill>
                <a:schemeClr val="bg1"/>
              </a:solidFill>
            </a:endParaRPr>
          </a:p>
          <a:p>
            <a:pPr defTabSz="457200"/>
            <a:r>
              <a:rPr lang="en-US" sz="2800" b="1" dirty="0" smtClean="0">
                <a:solidFill>
                  <a:schemeClr val="bg1"/>
                </a:solidFill>
              </a:rPr>
              <a:t>The text:</a:t>
            </a:r>
          </a:p>
          <a:p>
            <a:pPr defTabSz="457200"/>
            <a:r>
              <a:rPr lang="en-US" sz="2800" b="1" dirty="0" smtClean="0">
                <a:solidFill>
                  <a:schemeClr val="bg1"/>
                </a:solidFill>
              </a:rPr>
              <a:t>	</a:t>
            </a:r>
            <a:r>
              <a:rPr lang="en-US" sz="2800" b="1" dirty="0" smtClean="0">
                <a:solidFill>
                  <a:srgbClr val="FFFF00"/>
                </a:solidFill>
              </a:rPr>
              <a:t> Let no one say when he is tempted, “I am being tempted by God”; for God cannot be tempted by evil, and He Himself does not tempt anyone. </a:t>
            </a:r>
            <a:r>
              <a:rPr lang="en-US" sz="2800" b="1" i="1" dirty="0" smtClean="0">
                <a:solidFill>
                  <a:srgbClr val="FFFF00"/>
                </a:solidFill>
              </a:rPr>
              <a:t>[14]</a:t>
            </a:r>
            <a:r>
              <a:rPr lang="en-US" sz="2800" b="1" dirty="0" smtClean="0">
                <a:solidFill>
                  <a:srgbClr val="FFFF00"/>
                </a:solidFill>
              </a:rPr>
              <a:t> But each one is tempted when he is carried away and enticed by his own lust. </a:t>
            </a:r>
            <a:r>
              <a:rPr lang="en-US" sz="2800" b="1" i="1" dirty="0" smtClean="0">
                <a:solidFill>
                  <a:srgbClr val="FFFF00"/>
                </a:solidFill>
              </a:rPr>
              <a:t>[15]</a:t>
            </a:r>
            <a:r>
              <a:rPr lang="en-US" sz="2800" b="1" dirty="0" smtClean="0">
                <a:solidFill>
                  <a:srgbClr val="FFFF00"/>
                </a:solidFill>
              </a:rPr>
              <a:t> Then when lust has conceived, it gives birth to sin; and when sin is accomplished,          it brings forth death. </a:t>
            </a:r>
            <a:r>
              <a:rPr lang="en-US" sz="2800" b="1" i="1" dirty="0" smtClean="0">
                <a:solidFill>
                  <a:srgbClr val="FFFF00"/>
                </a:solidFill>
              </a:rPr>
              <a:t>[16]</a:t>
            </a:r>
            <a:r>
              <a:rPr lang="en-US" sz="2800" b="1" dirty="0" smtClean="0">
                <a:solidFill>
                  <a:srgbClr val="FFFF00"/>
                </a:solidFill>
              </a:rPr>
              <a:t> Do not be deceived,           my beloved brethren.</a:t>
            </a:r>
          </a:p>
        </p:txBody>
      </p:sp>
      <p:grpSp>
        <p:nvGrpSpPr>
          <p:cNvPr id="7"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
        <p:nvSpPr>
          <p:cNvPr id="4" name="TextBox 3"/>
          <p:cNvSpPr txBox="1"/>
          <p:nvPr/>
        </p:nvSpPr>
        <p:spPr>
          <a:xfrm>
            <a:off x="457200" y="914400"/>
            <a:ext cx="8229600" cy="5170646"/>
          </a:xfrm>
          <a:prstGeom prst="rect">
            <a:avLst/>
          </a:prstGeom>
          <a:noFill/>
        </p:spPr>
        <p:txBody>
          <a:bodyPr wrap="square" rtlCol="0">
            <a:spAutoFit/>
          </a:bodyPr>
          <a:lstStyle/>
          <a:p>
            <a:pPr defTabSz="457200"/>
            <a:r>
              <a:rPr lang="en-US" sz="2800" b="1" dirty="0" smtClean="0">
                <a:solidFill>
                  <a:schemeClr val="bg1"/>
                </a:solidFill>
              </a:rPr>
              <a:t>THOUGHTS ON </a:t>
            </a:r>
            <a:r>
              <a:rPr lang="en-US" sz="2800" b="1" dirty="0" smtClean="0">
                <a:solidFill>
                  <a:srgbClr val="FFFF00"/>
                </a:solidFill>
              </a:rPr>
              <a:t>James 1:13-16</a:t>
            </a:r>
            <a:r>
              <a:rPr lang="en-US" sz="2800" b="1" dirty="0" smtClean="0">
                <a:solidFill>
                  <a:schemeClr val="bg1"/>
                </a:solidFill>
              </a:rPr>
              <a:t>.</a:t>
            </a:r>
          </a:p>
          <a:p>
            <a:pPr defTabSz="457200"/>
            <a:endParaRPr lang="en-US" sz="2800" b="1" dirty="0" smtClean="0">
              <a:solidFill>
                <a:schemeClr val="bg1"/>
              </a:solidFill>
            </a:endParaRPr>
          </a:p>
          <a:p>
            <a:pPr defTabSz="457200"/>
            <a:r>
              <a:rPr lang="en-US" sz="2800" b="1" dirty="0" smtClean="0">
                <a:solidFill>
                  <a:schemeClr val="bg1"/>
                </a:solidFill>
              </a:rPr>
              <a:t>First, </a:t>
            </a:r>
            <a:r>
              <a:rPr lang="en-US" sz="2800" b="1" u="sng" dirty="0" smtClean="0">
                <a:solidFill>
                  <a:schemeClr val="bg1"/>
                </a:solidFill>
              </a:rPr>
              <a:t>there is desire</a:t>
            </a:r>
            <a:r>
              <a:rPr lang="en-US" sz="2800" b="1" dirty="0" smtClean="0">
                <a:solidFill>
                  <a:schemeClr val="bg1"/>
                </a:solidFill>
              </a:rPr>
              <a:t> (</a:t>
            </a:r>
            <a:r>
              <a:rPr lang="en-US" sz="2800" b="1" dirty="0" smtClean="0">
                <a:solidFill>
                  <a:srgbClr val="FFFF00"/>
                </a:solidFill>
              </a:rPr>
              <a:t>1:14</a:t>
            </a:r>
            <a:r>
              <a:rPr lang="en-US" sz="2800" b="1" dirty="0" smtClean="0">
                <a:solidFill>
                  <a:schemeClr val="bg1"/>
                </a:solidFill>
              </a:rPr>
              <a:t>):</a:t>
            </a:r>
          </a:p>
          <a:p>
            <a:pPr defTabSz="457200"/>
            <a:endParaRPr lang="en-US" sz="800" b="1" dirty="0" smtClean="0">
              <a:solidFill>
                <a:schemeClr val="bg1"/>
              </a:solidFill>
            </a:endParaRPr>
          </a:p>
          <a:p>
            <a:pPr defTabSz="457200"/>
            <a:r>
              <a:rPr lang="en-US" sz="2800" b="1" dirty="0" smtClean="0">
                <a:solidFill>
                  <a:schemeClr val="bg1"/>
                </a:solidFill>
              </a:rPr>
              <a:t>	The word lust means any kind of desire, and not 	necessarily sexual passions.  The normal 				desires of life were given to us by God, and, of 	themselves, are not sinful.</a:t>
            </a:r>
          </a:p>
          <a:p>
            <a:pPr defTabSz="457200"/>
            <a:endParaRPr lang="en-US" sz="1400" b="1" dirty="0" smtClean="0">
              <a:solidFill>
                <a:schemeClr val="bg1"/>
              </a:solidFill>
            </a:endParaRPr>
          </a:p>
          <a:p>
            <a:pPr defTabSz="457200"/>
            <a:r>
              <a:rPr lang="en-US" sz="2800" b="1" dirty="0" smtClean="0">
                <a:solidFill>
                  <a:schemeClr val="bg1"/>
                </a:solidFill>
              </a:rPr>
              <a:t>		Eating is normal...			gluttony is sin.</a:t>
            </a:r>
          </a:p>
          <a:p>
            <a:pPr defTabSz="457200"/>
            <a:endParaRPr lang="en-US" sz="1400" b="1" dirty="0" smtClean="0">
              <a:solidFill>
                <a:schemeClr val="bg1"/>
              </a:solidFill>
            </a:endParaRPr>
          </a:p>
          <a:p>
            <a:pPr defTabSz="457200"/>
            <a:r>
              <a:rPr lang="en-US" sz="2800" b="1" dirty="0" smtClean="0">
                <a:solidFill>
                  <a:schemeClr val="bg1"/>
                </a:solidFill>
              </a:rPr>
              <a:t>		Sleep is normal...			laziness is sin.</a:t>
            </a:r>
          </a:p>
          <a:p>
            <a:pPr defTabSz="457200"/>
            <a:endParaRPr lang="en-US" sz="1400" b="1" dirty="0" smtClean="0">
              <a:solidFill>
                <a:schemeClr val="bg1"/>
              </a:solidFill>
            </a:endParaRPr>
          </a:p>
          <a:p>
            <a:pPr defTabSz="457200"/>
            <a:r>
              <a:rPr lang="en-US" sz="2800" b="1" dirty="0" smtClean="0">
                <a:solidFill>
                  <a:schemeClr val="bg1"/>
                </a:solidFill>
              </a:rPr>
              <a:t>		Marriage is honorable...	fornication is sin.</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Effect transition="in" filter="fade">
                                      <p:cBhvr>
                                        <p:cTn id="11" dur="1000"/>
                                        <p:tgtEl>
                                          <p:spTgt spid="4">
                                            <p:txEl>
                                              <p:pRg st="4" end="4"/>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1000"/>
                                        <p:tgtEl>
                                          <p:spTgt spid="4">
                                            <p:txEl>
                                              <p:pRg st="6" end="6"/>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fade">
                                      <p:cBhvr>
                                        <p:cTn id="19" dur="1000"/>
                                        <p:tgtEl>
                                          <p:spTgt spid="4">
                                            <p:txEl>
                                              <p:pRg st="8" end="8"/>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animEffect transition="in" filter="fade">
                                      <p:cBhvr>
                                        <p:cTn id="23" dur="1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
        <p:nvSpPr>
          <p:cNvPr id="4" name="TextBox 3"/>
          <p:cNvSpPr txBox="1"/>
          <p:nvPr/>
        </p:nvSpPr>
        <p:spPr>
          <a:xfrm>
            <a:off x="457200" y="914400"/>
            <a:ext cx="8229600" cy="6124754"/>
          </a:xfrm>
          <a:prstGeom prst="rect">
            <a:avLst/>
          </a:prstGeom>
          <a:noFill/>
        </p:spPr>
        <p:txBody>
          <a:bodyPr wrap="square" rtlCol="0">
            <a:spAutoFit/>
          </a:bodyPr>
          <a:lstStyle/>
          <a:p>
            <a:pPr defTabSz="457200"/>
            <a:r>
              <a:rPr lang="en-US" sz="2800" b="1" dirty="0" smtClean="0">
                <a:solidFill>
                  <a:schemeClr val="bg1"/>
                </a:solidFill>
              </a:rPr>
              <a:t>THOUGHTS ON </a:t>
            </a:r>
            <a:r>
              <a:rPr lang="en-US" sz="2800" b="1" dirty="0" smtClean="0">
                <a:solidFill>
                  <a:srgbClr val="FFFF00"/>
                </a:solidFill>
              </a:rPr>
              <a:t>James 1:13-16</a:t>
            </a:r>
            <a:r>
              <a:rPr lang="en-US" sz="2800" b="1" dirty="0" smtClean="0">
                <a:solidFill>
                  <a:schemeClr val="bg1"/>
                </a:solidFill>
              </a:rPr>
              <a:t>.</a:t>
            </a:r>
          </a:p>
          <a:p>
            <a:pPr defTabSz="457200"/>
            <a:endParaRPr lang="en-US" sz="2800" b="1" dirty="0" smtClean="0">
              <a:solidFill>
                <a:schemeClr val="bg1"/>
              </a:solidFill>
            </a:endParaRPr>
          </a:p>
          <a:p>
            <a:pPr defTabSz="457200"/>
            <a:r>
              <a:rPr lang="en-US" sz="2800" b="1" dirty="0" smtClean="0">
                <a:solidFill>
                  <a:schemeClr val="bg1"/>
                </a:solidFill>
              </a:rPr>
              <a:t>Second, </a:t>
            </a:r>
            <a:r>
              <a:rPr lang="en-US" sz="2800" b="1" u="sng" dirty="0" smtClean="0">
                <a:solidFill>
                  <a:schemeClr val="bg1"/>
                </a:solidFill>
              </a:rPr>
              <a:t>there is deception</a:t>
            </a:r>
            <a:r>
              <a:rPr lang="en-US" sz="2800" b="1" dirty="0" smtClean="0">
                <a:solidFill>
                  <a:schemeClr val="bg1"/>
                </a:solidFill>
              </a:rPr>
              <a:t> (</a:t>
            </a:r>
            <a:r>
              <a:rPr lang="en-US" sz="2800" b="1" dirty="0" smtClean="0">
                <a:solidFill>
                  <a:srgbClr val="FFFF00"/>
                </a:solidFill>
              </a:rPr>
              <a:t>1:14</a:t>
            </a:r>
            <a:r>
              <a:rPr lang="en-US" sz="2800" b="1" dirty="0" smtClean="0">
                <a:solidFill>
                  <a:schemeClr val="bg1"/>
                </a:solidFill>
              </a:rPr>
              <a:t>):</a:t>
            </a:r>
          </a:p>
          <a:p>
            <a:pPr defTabSz="457200"/>
            <a:endParaRPr lang="en-US" sz="1400" b="1" dirty="0" smtClean="0">
              <a:solidFill>
                <a:schemeClr val="bg1"/>
              </a:solidFill>
            </a:endParaRPr>
          </a:p>
          <a:p>
            <a:pPr defTabSz="457200"/>
            <a:r>
              <a:rPr lang="en-US" sz="2800" b="1" dirty="0" smtClean="0">
                <a:solidFill>
                  <a:schemeClr val="bg1"/>
                </a:solidFill>
              </a:rPr>
              <a:t>	1.	No temptation appears as temptation; it is 					always seems more alluring than it really is.</a:t>
            </a:r>
          </a:p>
          <a:p>
            <a:pPr defTabSz="457200"/>
            <a:endParaRPr lang="en-US" sz="1400" b="1" dirty="0" smtClean="0">
              <a:solidFill>
                <a:schemeClr val="bg1"/>
              </a:solidFill>
            </a:endParaRPr>
          </a:p>
          <a:p>
            <a:pPr defTabSz="457200"/>
            <a:r>
              <a:rPr lang="en-US" sz="2800" b="1" dirty="0" smtClean="0">
                <a:solidFill>
                  <a:schemeClr val="bg1"/>
                </a:solidFill>
              </a:rPr>
              <a:t>	2.	“Drawn away” carries with it the idea of the 			baiting of a trap; and “enticed” in the Gk., 				means “to bait a hook.”</a:t>
            </a:r>
          </a:p>
          <a:p>
            <a:pPr defTabSz="457200"/>
            <a:endParaRPr lang="en-US" sz="1400" b="1" dirty="0" smtClean="0">
              <a:solidFill>
                <a:schemeClr val="bg1"/>
              </a:solidFill>
            </a:endParaRPr>
          </a:p>
          <a:p>
            <a:pPr defTabSz="457200"/>
            <a:r>
              <a:rPr lang="en-US" sz="2800" b="1" dirty="0" smtClean="0">
                <a:solidFill>
                  <a:schemeClr val="bg1"/>
                </a:solidFill>
              </a:rPr>
              <a:t>	3.	The bait not only attracts us, but it hides the 			fact that yielding to it will eventually bring 				sorrow and punishment.  The bait keeps us  			from seeing the consequences of our sin.</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Effect transition="in" filter="fade">
                                      <p:cBhvr>
                                        <p:cTn id="11" dur="1000"/>
                                        <p:tgtEl>
                                          <p:spTgt spid="4">
                                            <p:txEl>
                                              <p:pRg st="4" end="4"/>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1000"/>
                                        <p:tgtEl>
                                          <p:spTgt spid="4">
                                            <p:txEl>
                                              <p:pRg st="6" end="6"/>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fade">
                                      <p:cBhvr>
                                        <p:cTn id="19"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Greg\Documents\Preaching\Class Ideas\Spiritual Warfare\Armor Of God3.png"/>
          <p:cNvPicPr>
            <a:picLocks noChangeAspect="1" noChangeArrowheads="1"/>
          </p:cNvPicPr>
          <p:nvPr/>
        </p:nvPicPr>
        <p:blipFill>
          <a:blip r:embed="rId2" cstate="print"/>
          <a:srcRect/>
          <a:stretch>
            <a:fillRect/>
          </a:stretch>
        </p:blipFill>
        <p:spPr bwMode="auto">
          <a:xfrm>
            <a:off x="2057400" y="63500"/>
            <a:ext cx="5105400" cy="663159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
        <p:nvSpPr>
          <p:cNvPr id="4" name="TextBox 3"/>
          <p:cNvSpPr txBox="1"/>
          <p:nvPr/>
        </p:nvSpPr>
        <p:spPr>
          <a:xfrm>
            <a:off x="457200" y="914400"/>
            <a:ext cx="8229600" cy="5693866"/>
          </a:xfrm>
          <a:prstGeom prst="rect">
            <a:avLst/>
          </a:prstGeom>
          <a:noFill/>
        </p:spPr>
        <p:txBody>
          <a:bodyPr wrap="square" rtlCol="0">
            <a:spAutoFit/>
          </a:bodyPr>
          <a:lstStyle/>
          <a:p>
            <a:pPr defTabSz="457200"/>
            <a:r>
              <a:rPr lang="en-US" sz="2800" b="1" dirty="0" smtClean="0">
                <a:solidFill>
                  <a:schemeClr val="bg1"/>
                </a:solidFill>
              </a:rPr>
              <a:t>THOUGHTS ON </a:t>
            </a:r>
            <a:r>
              <a:rPr lang="en-US" sz="2800" b="1" dirty="0" smtClean="0">
                <a:solidFill>
                  <a:srgbClr val="FFFF00"/>
                </a:solidFill>
              </a:rPr>
              <a:t>James 1:13-16</a:t>
            </a:r>
            <a:r>
              <a:rPr lang="en-US" sz="2800" b="1" dirty="0" smtClean="0">
                <a:solidFill>
                  <a:schemeClr val="bg1"/>
                </a:solidFill>
              </a:rPr>
              <a:t>.</a:t>
            </a:r>
          </a:p>
          <a:p>
            <a:pPr defTabSz="457200"/>
            <a:endParaRPr lang="en-US" sz="2800" b="1" dirty="0" smtClean="0">
              <a:solidFill>
                <a:schemeClr val="bg1"/>
              </a:solidFill>
            </a:endParaRPr>
          </a:p>
          <a:p>
            <a:pPr defTabSz="457200"/>
            <a:r>
              <a:rPr lang="en-US" sz="2800" b="1" dirty="0" smtClean="0">
                <a:solidFill>
                  <a:schemeClr val="bg1"/>
                </a:solidFill>
              </a:rPr>
              <a:t>Third, </a:t>
            </a:r>
            <a:r>
              <a:rPr lang="en-US" sz="2800" b="1" u="sng" dirty="0" smtClean="0">
                <a:solidFill>
                  <a:schemeClr val="bg1"/>
                </a:solidFill>
              </a:rPr>
              <a:t>there is disobedience</a:t>
            </a:r>
            <a:r>
              <a:rPr lang="en-US" sz="2800" b="1" dirty="0" smtClean="0">
                <a:solidFill>
                  <a:schemeClr val="bg1"/>
                </a:solidFill>
              </a:rPr>
              <a:t> (</a:t>
            </a:r>
            <a:r>
              <a:rPr lang="en-US" sz="2800" b="1" dirty="0" smtClean="0">
                <a:solidFill>
                  <a:srgbClr val="FFFF00"/>
                </a:solidFill>
              </a:rPr>
              <a:t>1:15</a:t>
            </a:r>
            <a:r>
              <a:rPr lang="en-US" sz="2800" b="1" dirty="0" smtClean="0">
                <a:solidFill>
                  <a:schemeClr val="bg1"/>
                </a:solidFill>
              </a:rPr>
              <a:t>):</a:t>
            </a:r>
          </a:p>
          <a:p>
            <a:pPr defTabSz="457200"/>
            <a:endParaRPr lang="en-US" sz="1400" b="1" dirty="0" smtClean="0">
              <a:solidFill>
                <a:schemeClr val="bg1"/>
              </a:solidFill>
            </a:endParaRPr>
          </a:p>
          <a:p>
            <a:pPr defTabSz="457200"/>
            <a:r>
              <a:rPr lang="en-US" sz="2800" b="1" dirty="0" smtClean="0">
                <a:solidFill>
                  <a:schemeClr val="bg1"/>
                </a:solidFill>
              </a:rPr>
              <a:t>	1.	We have moved from the emotions (desire) and 			the intellect (deception) to the will.</a:t>
            </a:r>
          </a:p>
          <a:p>
            <a:pPr defTabSz="457200"/>
            <a:endParaRPr lang="en-US" sz="1400" b="1" dirty="0" smtClean="0">
              <a:solidFill>
                <a:schemeClr val="bg1"/>
              </a:solidFill>
            </a:endParaRPr>
          </a:p>
          <a:p>
            <a:pPr defTabSz="457200"/>
            <a:r>
              <a:rPr lang="en-US" sz="2800" b="1" dirty="0" smtClean="0">
                <a:solidFill>
                  <a:schemeClr val="bg1"/>
                </a:solidFill>
              </a:rPr>
              <a:t>	2.	Desire conceives a method for taking the bait; 			the intellect approves it, and the will acts!</a:t>
            </a:r>
          </a:p>
          <a:p>
            <a:pPr defTabSz="457200"/>
            <a:endParaRPr lang="en-US" sz="1400" b="1" dirty="0" smtClean="0">
              <a:solidFill>
                <a:schemeClr val="bg1"/>
              </a:solidFill>
            </a:endParaRPr>
          </a:p>
          <a:p>
            <a:pPr defTabSz="457200"/>
            <a:r>
              <a:rPr lang="en-US" sz="2800" b="1" dirty="0" smtClean="0">
                <a:solidFill>
                  <a:schemeClr val="bg1"/>
                </a:solidFill>
              </a:rPr>
              <a:t>	3.	Disobedience is an act of will.  The more 					you exercise your will in saying no to    					temptation the more God will take 						control of your life.</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Effect transition="in" filter="fade">
                                      <p:cBhvr>
                                        <p:cTn id="11" dur="1000"/>
                                        <p:tgtEl>
                                          <p:spTgt spid="4">
                                            <p:txEl>
                                              <p:pRg st="4" end="4"/>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1000"/>
                                        <p:tgtEl>
                                          <p:spTgt spid="4">
                                            <p:txEl>
                                              <p:pRg st="6" end="6"/>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Effect transition="in" filter="fade">
                                      <p:cBhvr>
                                        <p:cTn id="19"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
        <p:nvSpPr>
          <p:cNvPr id="4" name="TextBox 3"/>
          <p:cNvSpPr txBox="1"/>
          <p:nvPr/>
        </p:nvSpPr>
        <p:spPr>
          <a:xfrm>
            <a:off x="457200" y="914400"/>
            <a:ext cx="8229600" cy="4401205"/>
          </a:xfrm>
          <a:prstGeom prst="rect">
            <a:avLst/>
          </a:prstGeom>
          <a:noFill/>
        </p:spPr>
        <p:txBody>
          <a:bodyPr wrap="square" rtlCol="0">
            <a:spAutoFit/>
          </a:bodyPr>
          <a:lstStyle/>
          <a:p>
            <a:pPr defTabSz="457200"/>
            <a:r>
              <a:rPr lang="en-US" sz="2800" b="1" dirty="0" smtClean="0">
                <a:solidFill>
                  <a:schemeClr val="bg1"/>
                </a:solidFill>
              </a:rPr>
              <a:t>THOUGHTS ON </a:t>
            </a:r>
            <a:r>
              <a:rPr lang="en-US" sz="2800" b="1" dirty="0" smtClean="0">
                <a:solidFill>
                  <a:srgbClr val="FFFF00"/>
                </a:solidFill>
              </a:rPr>
              <a:t>James 1:13-16</a:t>
            </a:r>
            <a:r>
              <a:rPr lang="en-US" sz="2800" b="1" dirty="0" smtClean="0">
                <a:solidFill>
                  <a:schemeClr val="bg1"/>
                </a:solidFill>
              </a:rPr>
              <a:t>.</a:t>
            </a:r>
          </a:p>
          <a:p>
            <a:pPr defTabSz="457200"/>
            <a:endParaRPr lang="en-US" sz="2800" b="1" dirty="0" smtClean="0">
              <a:solidFill>
                <a:schemeClr val="bg1"/>
              </a:solidFill>
            </a:endParaRPr>
          </a:p>
          <a:p>
            <a:pPr defTabSz="457200"/>
            <a:r>
              <a:rPr lang="en-US" sz="2800" b="1" dirty="0" smtClean="0">
                <a:solidFill>
                  <a:schemeClr val="bg1"/>
                </a:solidFill>
              </a:rPr>
              <a:t>Fourth, </a:t>
            </a:r>
            <a:r>
              <a:rPr lang="en-US" sz="2800" b="1" u="sng" dirty="0" smtClean="0">
                <a:solidFill>
                  <a:schemeClr val="bg1"/>
                </a:solidFill>
              </a:rPr>
              <a:t>there is death</a:t>
            </a:r>
            <a:r>
              <a:rPr lang="en-US" sz="2800" b="1" dirty="0" smtClean="0">
                <a:solidFill>
                  <a:schemeClr val="bg1"/>
                </a:solidFill>
              </a:rPr>
              <a:t> (</a:t>
            </a:r>
            <a:r>
              <a:rPr lang="en-US" sz="2800" b="1" dirty="0" smtClean="0">
                <a:solidFill>
                  <a:srgbClr val="FFFF00"/>
                </a:solidFill>
              </a:rPr>
              <a:t>1:15</a:t>
            </a:r>
            <a:r>
              <a:rPr lang="en-US" sz="2800" b="1" dirty="0" smtClean="0">
                <a:solidFill>
                  <a:schemeClr val="bg1"/>
                </a:solidFill>
              </a:rPr>
              <a:t>):</a:t>
            </a:r>
          </a:p>
          <a:p>
            <a:pPr defTabSz="457200"/>
            <a:endParaRPr lang="en-US" sz="1400" b="1" dirty="0" smtClean="0">
              <a:solidFill>
                <a:schemeClr val="bg1"/>
              </a:solidFill>
            </a:endParaRPr>
          </a:p>
          <a:p>
            <a:pPr defTabSz="457200"/>
            <a:r>
              <a:rPr lang="en-US" sz="2800" b="1" dirty="0" smtClean="0">
                <a:solidFill>
                  <a:schemeClr val="bg1"/>
                </a:solidFill>
              </a:rPr>
              <a:t>	1.	Disobedience gives birth to death, not life.  The 			devil promises life, but gives death.  It may 				take years for the sin to mature, but when it 			does, the result is death.</a:t>
            </a:r>
          </a:p>
          <a:p>
            <a:pPr defTabSz="457200"/>
            <a:endParaRPr lang="en-US" sz="1400" b="1" dirty="0" smtClean="0">
              <a:solidFill>
                <a:schemeClr val="bg1"/>
              </a:solidFill>
            </a:endParaRPr>
          </a:p>
          <a:p>
            <a:pPr defTabSz="457200"/>
            <a:r>
              <a:rPr lang="en-US" sz="2800" b="1" dirty="0" smtClean="0">
                <a:solidFill>
                  <a:schemeClr val="bg1"/>
                </a:solidFill>
              </a:rPr>
              <a:t>	2.	Let us believe God’s word now, correct the 					situation, so it will not become tragedy.</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Effect transition="in" filter="fade">
                                      <p:cBhvr>
                                        <p:cTn id="11" dur="1000"/>
                                        <p:tgtEl>
                                          <p:spTgt spid="4">
                                            <p:txEl>
                                              <p:pRg st="4" end="4"/>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
        <p:nvSpPr>
          <p:cNvPr id="4" name="TextBox 3"/>
          <p:cNvSpPr txBox="1"/>
          <p:nvPr/>
        </p:nvSpPr>
        <p:spPr>
          <a:xfrm>
            <a:off x="457200" y="914400"/>
            <a:ext cx="8229600" cy="4185761"/>
          </a:xfrm>
          <a:prstGeom prst="rect">
            <a:avLst/>
          </a:prstGeom>
          <a:noFill/>
        </p:spPr>
        <p:txBody>
          <a:bodyPr wrap="square" rtlCol="0">
            <a:spAutoFit/>
          </a:bodyPr>
          <a:lstStyle/>
          <a:p>
            <a:pPr defTabSz="457200"/>
            <a:r>
              <a:rPr lang="en-US" sz="2800" b="1" dirty="0" smtClean="0">
                <a:solidFill>
                  <a:schemeClr val="bg1"/>
                </a:solidFill>
              </a:rPr>
              <a:t>THOUGHTS ON </a:t>
            </a:r>
            <a:r>
              <a:rPr lang="en-US" sz="2800" b="1" dirty="0" smtClean="0">
                <a:solidFill>
                  <a:srgbClr val="FFFF00"/>
                </a:solidFill>
              </a:rPr>
              <a:t>James 1:13-16</a:t>
            </a:r>
            <a:r>
              <a:rPr lang="en-US" sz="2800" b="1" dirty="0" smtClean="0">
                <a:solidFill>
                  <a:schemeClr val="bg1"/>
                </a:solidFill>
              </a:rPr>
              <a:t>.</a:t>
            </a:r>
          </a:p>
          <a:p>
            <a:pPr defTabSz="457200"/>
            <a:endParaRPr lang="en-US" sz="2800" b="1" dirty="0" smtClean="0">
              <a:solidFill>
                <a:schemeClr val="bg1"/>
              </a:solidFill>
            </a:endParaRPr>
          </a:p>
          <a:p>
            <a:pPr defTabSz="457200"/>
            <a:r>
              <a:rPr lang="en-US" sz="2800" b="1" dirty="0" smtClean="0">
                <a:solidFill>
                  <a:schemeClr val="bg1"/>
                </a:solidFill>
              </a:rPr>
              <a:t>Summary:</a:t>
            </a:r>
          </a:p>
          <a:p>
            <a:pPr defTabSz="457200"/>
            <a:endParaRPr lang="en-US" sz="2800" b="1" dirty="0" smtClean="0">
              <a:solidFill>
                <a:schemeClr val="bg1"/>
              </a:solidFill>
            </a:endParaRPr>
          </a:p>
          <a:p>
            <a:pPr defTabSz="457200"/>
            <a:r>
              <a:rPr lang="en-US" sz="2800" b="1" dirty="0" smtClean="0">
                <a:solidFill>
                  <a:schemeClr val="bg1"/>
                </a:solidFill>
              </a:rPr>
              <a:t>	1.	There is…		desire.</a:t>
            </a:r>
          </a:p>
          <a:p>
            <a:pPr defTabSz="457200"/>
            <a:endParaRPr lang="en-US" sz="1400" b="1" dirty="0" smtClean="0">
              <a:solidFill>
                <a:schemeClr val="bg1"/>
              </a:solidFill>
            </a:endParaRPr>
          </a:p>
          <a:p>
            <a:pPr defTabSz="457200"/>
            <a:r>
              <a:rPr lang="en-US" sz="2800" b="1" dirty="0" smtClean="0">
                <a:solidFill>
                  <a:schemeClr val="bg1"/>
                </a:solidFill>
              </a:rPr>
              <a:t>	2.	There is…		deception.</a:t>
            </a:r>
          </a:p>
          <a:p>
            <a:pPr defTabSz="457200"/>
            <a:endParaRPr lang="en-US" sz="1400" b="1" dirty="0" smtClean="0">
              <a:solidFill>
                <a:schemeClr val="bg1"/>
              </a:solidFill>
            </a:endParaRPr>
          </a:p>
          <a:p>
            <a:pPr defTabSz="457200"/>
            <a:r>
              <a:rPr lang="en-US" sz="2800" b="1" dirty="0" smtClean="0">
                <a:solidFill>
                  <a:schemeClr val="bg1"/>
                </a:solidFill>
              </a:rPr>
              <a:t>	3.	There is…		disobedience.</a:t>
            </a:r>
          </a:p>
          <a:p>
            <a:pPr defTabSz="457200"/>
            <a:endParaRPr lang="en-US" sz="1400" b="1" dirty="0" smtClean="0">
              <a:solidFill>
                <a:schemeClr val="bg1"/>
              </a:solidFill>
            </a:endParaRPr>
          </a:p>
          <a:p>
            <a:pPr defTabSz="457200"/>
            <a:r>
              <a:rPr lang="en-US" sz="2800" b="1" dirty="0" smtClean="0">
                <a:solidFill>
                  <a:schemeClr val="bg1"/>
                </a:solidFill>
              </a:rPr>
              <a:t>	4.	There is…		death.</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animEffect transition="in" filter="fade">
                                      <p:cBhvr>
                                        <p:cTn id="11" dur="1000"/>
                                        <p:tgtEl>
                                          <p:spTgt spid="4">
                                            <p:txEl>
                                              <p:pRg st="6" end="6"/>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animEffect transition="in" filter="fade">
                                      <p:cBhvr>
                                        <p:cTn id="15" dur="1000"/>
                                        <p:tgtEl>
                                          <p:spTgt spid="4">
                                            <p:txEl>
                                              <p:pRg st="8" end="8"/>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animEffect transition="in" filter="fade">
                                      <p:cBhvr>
                                        <p:cTn id="19" dur="1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1"/>
            <a:ext cx="8229600" cy="4524315"/>
          </a:xfrm>
          <a:prstGeom prst="rect">
            <a:avLst/>
          </a:prstGeom>
          <a:noFill/>
        </p:spPr>
        <p:txBody>
          <a:bodyPr wrap="square" rtlCol="0">
            <a:spAutoFit/>
          </a:bodyPr>
          <a:lstStyle/>
          <a:p>
            <a:pPr defTabSz="457200"/>
            <a:r>
              <a:rPr lang="en-US" sz="2800" b="1" dirty="0" smtClean="0">
                <a:solidFill>
                  <a:schemeClr val="bg1"/>
                </a:solidFill>
              </a:rPr>
              <a:t>NEXT WEEK:</a:t>
            </a:r>
          </a:p>
          <a:p>
            <a:pPr defTabSz="457200"/>
            <a:endParaRPr lang="en-US" sz="2800" b="1" dirty="0" smtClean="0">
              <a:solidFill>
                <a:schemeClr val="bg1"/>
              </a:solidFill>
            </a:endParaRPr>
          </a:p>
          <a:p>
            <a:pPr defTabSz="457200"/>
            <a:r>
              <a:rPr lang="en-US" sz="2800" b="1" dirty="0" smtClean="0">
                <a:solidFill>
                  <a:schemeClr val="bg1"/>
                </a:solidFill>
              </a:rPr>
              <a:t>Scriptures explaining…</a:t>
            </a:r>
          </a:p>
          <a:p>
            <a:pPr defTabSz="457200"/>
            <a:endParaRPr lang="en-US" sz="800" b="1" dirty="0" smtClean="0">
              <a:solidFill>
                <a:schemeClr val="bg1"/>
              </a:solidFill>
            </a:endParaRPr>
          </a:p>
          <a:p>
            <a:pPr defTabSz="457200"/>
            <a:r>
              <a:rPr lang="en-US" sz="2800" b="1" dirty="0" smtClean="0">
                <a:solidFill>
                  <a:schemeClr val="bg1"/>
                </a:solidFill>
              </a:rPr>
              <a:t>							</a:t>
            </a:r>
            <a:r>
              <a:rPr lang="en-US" sz="2800" b="1" u="sng" dirty="0" smtClean="0">
                <a:solidFill>
                  <a:schemeClr val="bg1"/>
                </a:solidFill>
              </a:rPr>
              <a:t>The Lust of the Eyes</a:t>
            </a:r>
          </a:p>
          <a:p>
            <a:pPr defTabSz="457200"/>
            <a:endParaRPr lang="en-US" sz="2800" b="1" dirty="0" smtClean="0">
              <a:solidFill>
                <a:schemeClr val="bg1"/>
              </a:solidFill>
            </a:endParaRPr>
          </a:p>
          <a:p>
            <a:pPr defTabSz="457200"/>
            <a:r>
              <a:rPr lang="en-US" sz="2800" b="1" dirty="0" smtClean="0">
                <a:solidFill>
                  <a:schemeClr val="bg1"/>
                </a:solidFill>
              </a:rPr>
              <a:t>							Definition and Examples</a:t>
            </a:r>
          </a:p>
          <a:p>
            <a:pPr defTabSz="457200"/>
            <a:endParaRPr lang="en-US" sz="2800" b="1" dirty="0" smtClean="0">
              <a:solidFill>
                <a:schemeClr val="bg1"/>
              </a:solidFill>
            </a:endParaRPr>
          </a:p>
          <a:p>
            <a:pPr defTabSz="457200"/>
            <a:r>
              <a:rPr lang="en-US" sz="2800" b="1" dirty="0" smtClean="0">
                <a:solidFill>
                  <a:schemeClr val="bg1"/>
                </a:solidFill>
              </a:rPr>
              <a:t>							Old Testament Scriptures	</a:t>
            </a:r>
          </a:p>
          <a:p>
            <a:pPr defTabSz="457200"/>
            <a:endParaRPr lang="en-US" sz="2800" b="1" dirty="0" smtClean="0">
              <a:solidFill>
                <a:schemeClr val="bg1"/>
              </a:solidFill>
            </a:endParaRPr>
          </a:p>
          <a:p>
            <a:pPr defTabSz="457200"/>
            <a:r>
              <a:rPr lang="en-US" sz="2800" b="1" dirty="0" smtClean="0">
                <a:solidFill>
                  <a:schemeClr val="bg1"/>
                </a:solidFill>
              </a:rPr>
              <a:t>							New Testament Scriptures</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6"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000"/>
                                        <p:tgtEl>
                                          <p:spTgt spid="4">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1000"/>
                                        <p:tgtEl>
                                          <p:spTgt spid="4">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1000"/>
                                        <p:tgtEl>
                                          <p:spTgt spid="4">
                                            <p:txEl>
                                              <p:pRg st="6" end="6"/>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Effect transition="in" filter="fade">
                                      <p:cBhvr>
                                        <p:cTn id="23" dur="1000"/>
                                        <p:tgtEl>
                                          <p:spTgt spid="4">
                                            <p:txEl>
                                              <p:pRg st="8" end="8"/>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fade">
                                      <p:cBhvr>
                                        <p:cTn id="27" dur="1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Greg\Documents\Preaching\Class Ideas\Spiritual Warfare\Armor Of God3.png"/>
          <p:cNvPicPr>
            <a:picLocks noChangeAspect="1" noChangeArrowheads="1"/>
          </p:cNvPicPr>
          <p:nvPr/>
        </p:nvPicPr>
        <p:blipFill>
          <a:blip r:embed="rId2" cstate="print"/>
          <a:srcRect/>
          <a:stretch>
            <a:fillRect/>
          </a:stretch>
        </p:blipFill>
        <p:spPr bwMode="auto">
          <a:xfrm>
            <a:off x="2057400" y="63500"/>
            <a:ext cx="5105400" cy="663159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C:\Users\Greg\Documents\Preaching\Class Ideas\Spiritual Warfare\Armor Of God2.png"/>
          <p:cNvPicPr>
            <a:picLocks noChangeAspect="1" noChangeArrowheads="1"/>
          </p:cNvPicPr>
          <p:nvPr/>
        </p:nvPicPr>
        <p:blipFill>
          <a:blip r:embed="rId2" cstate="print"/>
          <a:srcRect/>
          <a:stretch>
            <a:fillRect/>
          </a:stretch>
        </p:blipFill>
        <p:spPr bwMode="auto">
          <a:xfrm>
            <a:off x="2335665" y="198437"/>
            <a:ext cx="4522335" cy="6583363"/>
          </a:xfrm>
          <a:prstGeom prst="rect">
            <a:avLst/>
          </a:prstGeom>
          <a:noFill/>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
        <p:nvSpPr>
          <p:cNvPr id="4" name="TextBox 3"/>
          <p:cNvSpPr txBox="1"/>
          <p:nvPr/>
        </p:nvSpPr>
        <p:spPr>
          <a:xfrm>
            <a:off x="457200" y="914400"/>
            <a:ext cx="8229600" cy="5693866"/>
          </a:xfrm>
          <a:prstGeom prst="rect">
            <a:avLst/>
          </a:prstGeom>
          <a:noFill/>
        </p:spPr>
        <p:txBody>
          <a:bodyPr wrap="square" rtlCol="0">
            <a:spAutoFit/>
          </a:bodyPr>
          <a:lstStyle/>
          <a:p>
            <a:pPr defTabSz="457200"/>
            <a:r>
              <a:rPr lang="en-US" sz="2800" b="1" dirty="0" smtClean="0">
                <a:solidFill>
                  <a:schemeClr val="bg1"/>
                </a:solidFill>
              </a:rPr>
              <a:t>TEMPTATION</a:t>
            </a:r>
          </a:p>
          <a:p>
            <a:pPr defTabSz="457200"/>
            <a:endParaRPr lang="en-US" sz="2800" b="1" dirty="0" smtClean="0">
              <a:solidFill>
                <a:schemeClr val="bg1"/>
              </a:solidFill>
            </a:endParaRPr>
          </a:p>
          <a:p>
            <a:pPr defTabSz="457200">
              <a:tabLst>
                <a:tab pos="457200" algn="l"/>
              </a:tabLst>
            </a:pPr>
            <a:r>
              <a:rPr lang="en-US" sz="2800" b="1" dirty="0" smtClean="0">
                <a:solidFill>
                  <a:schemeClr val="bg1"/>
                </a:solidFill>
              </a:rPr>
              <a:t>01		09-01		A Brief Look at Ephesians 6:12-18</a:t>
            </a:r>
          </a:p>
          <a:p>
            <a:pPr defTabSz="457200"/>
            <a:r>
              <a:rPr lang="en-US" sz="2800" b="1" dirty="0" smtClean="0">
                <a:solidFill>
                  <a:schemeClr val="bg1"/>
                </a:solidFill>
              </a:rPr>
              <a:t>					Temptation’s 3 forms (1Jn. 2:15-17)</a:t>
            </a:r>
          </a:p>
          <a:p>
            <a:pPr defTabSz="457200"/>
            <a:endParaRPr lang="en-US" sz="1400" b="1" dirty="0" smtClean="0">
              <a:solidFill>
                <a:schemeClr val="bg1"/>
              </a:solidFill>
            </a:endParaRPr>
          </a:p>
          <a:p>
            <a:pPr defTabSz="457200"/>
            <a:r>
              <a:rPr lang="en-US" sz="2800" b="1" dirty="0" smtClean="0">
                <a:solidFill>
                  <a:srgbClr val="FFFF00"/>
                </a:solidFill>
              </a:rPr>
              <a:t>02		09-08		Temptations of Gen. 3 and Mt. 4; Jas 1</a:t>
            </a:r>
          </a:p>
          <a:p>
            <a:pPr defTabSz="457200"/>
            <a:endParaRPr lang="en-US" sz="1400" b="1" dirty="0" smtClean="0">
              <a:solidFill>
                <a:schemeClr val="bg1"/>
              </a:solidFill>
            </a:endParaRPr>
          </a:p>
          <a:p>
            <a:pPr defTabSz="457200"/>
            <a:r>
              <a:rPr lang="en-US" sz="2800" b="1" dirty="0" smtClean="0">
                <a:solidFill>
                  <a:schemeClr val="bg1"/>
                </a:solidFill>
              </a:rPr>
              <a:t>03		09-15		Scriptures explaining…											The Lust of the Flesh</a:t>
            </a:r>
          </a:p>
          <a:p>
            <a:pPr defTabSz="457200"/>
            <a:endParaRPr lang="en-US" sz="1400" b="1" dirty="0" smtClean="0">
              <a:solidFill>
                <a:schemeClr val="bg1"/>
              </a:solidFill>
            </a:endParaRPr>
          </a:p>
          <a:p>
            <a:pPr defTabSz="457200"/>
            <a:r>
              <a:rPr lang="en-US" sz="2800" b="1" dirty="0" smtClean="0">
                <a:solidFill>
                  <a:schemeClr val="bg1"/>
                </a:solidFill>
              </a:rPr>
              <a:t>04		09-22		Scriptures explaining…											The Lust of the Eye</a:t>
            </a:r>
          </a:p>
          <a:p>
            <a:pPr defTabSz="457200"/>
            <a:endParaRPr lang="en-US" sz="1400" b="1" dirty="0" smtClean="0">
              <a:solidFill>
                <a:schemeClr val="bg1"/>
              </a:solidFill>
            </a:endParaRPr>
          </a:p>
          <a:p>
            <a:pPr defTabSz="457200"/>
            <a:r>
              <a:rPr lang="en-US" sz="2800" b="1" dirty="0" smtClean="0">
                <a:solidFill>
                  <a:schemeClr val="bg1"/>
                </a:solidFill>
              </a:rPr>
              <a:t>05		09-29		Scriptures explaining… 											The Pride of Life</a:t>
            </a:r>
          </a:p>
        </p:txBody>
      </p:sp>
      <p:grpSp>
        <p:nvGrpSpPr>
          <p:cNvPr id="7"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6" name="Straight Connector 5"/>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4401205"/>
          </a:xfrm>
          <a:prstGeom prst="rect">
            <a:avLst/>
          </a:prstGeom>
          <a:noFill/>
        </p:spPr>
        <p:txBody>
          <a:bodyPr wrap="square" rtlCol="0">
            <a:spAutoFit/>
          </a:bodyPr>
          <a:lstStyle/>
          <a:p>
            <a:pPr defTabSz="457200"/>
            <a:r>
              <a:rPr lang="en-US" sz="2800" b="1" dirty="0" smtClean="0">
                <a:solidFill>
                  <a:schemeClr val="bg1"/>
                </a:solidFill>
              </a:rPr>
              <a:t>DEFENSIVE WEAPONS</a:t>
            </a:r>
          </a:p>
          <a:p>
            <a:pPr defTabSz="457200"/>
            <a:endParaRPr lang="en-US" sz="2800" b="1" dirty="0" smtClean="0">
              <a:solidFill>
                <a:schemeClr val="bg1"/>
              </a:solidFill>
            </a:endParaRPr>
          </a:p>
          <a:p>
            <a:pPr defTabSz="457200"/>
            <a:r>
              <a:rPr lang="en-US" sz="2800" b="1" dirty="0" smtClean="0">
                <a:solidFill>
                  <a:schemeClr val="bg1"/>
                </a:solidFill>
              </a:rPr>
              <a:t>06		10-06		Defensive Weapons:  												Girdle and Breastplate</a:t>
            </a:r>
          </a:p>
          <a:p>
            <a:pPr defTabSz="457200"/>
            <a:endParaRPr lang="en-US" sz="2800" b="1" dirty="0" smtClean="0">
              <a:solidFill>
                <a:schemeClr val="bg1"/>
              </a:solidFill>
            </a:endParaRPr>
          </a:p>
          <a:p>
            <a:pPr defTabSz="457200"/>
            <a:r>
              <a:rPr lang="en-US" sz="2800" b="1" dirty="0" smtClean="0">
                <a:solidFill>
                  <a:schemeClr val="bg1"/>
                </a:solidFill>
              </a:rPr>
              <a:t>07		10-13		Defensive Weapons:  												Shoes and Shield</a:t>
            </a:r>
          </a:p>
          <a:p>
            <a:pPr defTabSz="457200"/>
            <a:endParaRPr lang="en-US" sz="2800" b="1" dirty="0" smtClean="0">
              <a:solidFill>
                <a:schemeClr val="bg1"/>
              </a:solidFill>
            </a:endParaRPr>
          </a:p>
          <a:p>
            <a:pPr defTabSz="457200"/>
            <a:r>
              <a:rPr lang="en-US" sz="2800" b="1" dirty="0" smtClean="0">
                <a:solidFill>
                  <a:schemeClr val="bg1"/>
                </a:solidFill>
              </a:rPr>
              <a:t>08		10-20		Defensive Weapons:  												Helmet and Sword</a:t>
            </a:r>
          </a:p>
        </p:txBody>
      </p:sp>
      <p:grpSp>
        <p:nvGrpSpPr>
          <p:cNvPr id="6" name="Group 5"/>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7"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
        <p:nvSpPr>
          <p:cNvPr id="4" name="TextBox 3"/>
          <p:cNvSpPr txBox="1"/>
          <p:nvPr/>
        </p:nvSpPr>
        <p:spPr>
          <a:xfrm>
            <a:off x="457200" y="914400"/>
            <a:ext cx="8229600" cy="4832092"/>
          </a:xfrm>
          <a:prstGeom prst="rect">
            <a:avLst/>
          </a:prstGeom>
          <a:noFill/>
        </p:spPr>
        <p:txBody>
          <a:bodyPr wrap="square" rtlCol="0">
            <a:spAutoFit/>
          </a:bodyPr>
          <a:lstStyle/>
          <a:p>
            <a:pPr defTabSz="457200"/>
            <a:r>
              <a:rPr lang="en-US" sz="2800" b="1" dirty="0" smtClean="0">
                <a:solidFill>
                  <a:schemeClr val="bg1"/>
                </a:solidFill>
              </a:rPr>
              <a:t>OFFENSIVE WEAPONS</a:t>
            </a:r>
          </a:p>
          <a:p>
            <a:pPr defTabSz="457200"/>
            <a:endParaRPr lang="en-US" sz="2800" b="1" dirty="0" smtClean="0">
              <a:solidFill>
                <a:schemeClr val="bg1"/>
              </a:solidFill>
            </a:endParaRPr>
          </a:p>
          <a:p>
            <a:pPr defTabSz="457200"/>
            <a:r>
              <a:rPr lang="en-US" sz="2800" b="1" dirty="0" smtClean="0">
                <a:solidFill>
                  <a:schemeClr val="bg1"/>
                </a:solidFill>
              </a:rPr>
              <a:t>09		10-27		Offensive Weapons:  Prayer</a:t>
            </a:r>
          </a:p>
          <a:p>
            <a:pPr defTabSz="457200"/>
            <a:endParaRPr lang="en-US" sz="2800" b="1" dirty="0" smtClean="0">
              <a:solidFill>
                <a:schemeClr val="bg1"/>
              </a:solidFill>
            </a:endParaRPr>
          </a:p>
          <a:p>
            <a:pPr defTabSz="457200"/>
            <a:r>
              <a:rPr lang="en-US" sz="2800" b="1" dirty="0" smtClean="0">
                <a:solidFill>
                  <a:schemeClr val="bg1"/>
                </a:solidFill>
              </a:rPr>
              <a:t>10		11-03		Offensive Weapons:  Praise</a:t>
            </a:r>
          </a:p>
          <a:p>
            <a:pPr defTabSz="457200"/>
            <a:endParaRPr lang="en-US" sz="2800" b="1" dirty="0" smtClean="0">
              <a:solidFill>
                <a:schemeClr val="bg1"/>
              </a:solidFill>
            </a:endParaRPr>
          </a:p>
          <a:p>
            <a:pPr defTabSz="457200"/>
            <a:r>
              <a:rPr lang="en-US" sz="2800" b="1" dirty="0" smtClean="0">
                <a:solidFill>
                  <a:schemeClr val="bg1"/>
                </a:solidFill>
              </a:rPr>
              <a:t>11		11-10		Offensive Weapons:  Preaching</a:t>
            </a:r>
          </a:p>
          <a:p>
            <a:pPr defTabSz="457200"/>
            <a:endParaRPr lang="en-US" sz="2800" b="1" dirty="0" smtClean="0">
              <a:solidFill>
                <a:schemeClr val="bg1"/>
              </a:solidFill>
            </a:endParaRPr>
          </a:p>
          <a:p>
            <a:pPr defTabSz="457200"/>
            <a:r>
              <a:rPr lang="en-US" sz="2800" b="1" dirty="0" smtClean="0">
                <a:solidFill>
                  <a:schemeClr val="bg1"/>
                </a:solidFill>
              </a:rPr>
              <a:t>12		11-17		Offensive Weapons:  Posture</a:t>
            </a:r>
          </a:p>
          <a:p>
            <a:pPr defTabSz="457200"/>
            <a:endParaRPr lang="en-US" sz="2800" b="1" dirty="0" smtClean="0">
              <a:solidFill>
                <a:schemeClr val="bg1"/>
              </a:solidFill>
            </a:endParaRPr>
          </a:p>
          <a:p>
            <a:pPr defTabSz="457200"/>
            <a:r>
              <a:rPr lang="en-US" sz="2800" b="1" dirty="0" smtClean="0">
                <a:solidFill>
                  <a:schemeClr val="bg1"/>
                </a:solidFill>
              </a:rPr>
              <a:t>13		11-24		Victory! (The Basis of Our Victory)</a:t>
            </a:r>
            <a:endParaRPr lang="en-US" sz="2800" b="1" dirty="0">
              <a:solidFill>
                <a:schemeClr val="bg1"/>
              </a:solidFill>
            </a:endParaRPr>
          </a:p>
        </p:txBody>
      </p:sp>
      <p:grpSp>
        <p:nvGrpSpPr>
          <p:cNvPr id="6" name="Group 5"/>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509200"/>
          </a:xfrm>
          <a:prstGeom prst="rect">
            <a:avLst/>
          </a:prstGeom>
          <a:noFill/>
        </p:spPr>
        <p:txBody>
          <a:bodyPr wrap="square" rtlCol="0">
            <a:spAutoFit/>
          </a:bodyPr>
          <a:lstStyle/>
          <a:p>
            <a:pPr defTabSz="457200"/>
            <a:r>
              <a:rPr lang="en-US" sz="2800" b="1" dirty="0" smtClean="0">
                <a:solidFill>
                  <a:schemeClr val="bg1"/>
                </a:solidFill>
              </a:rPr>
              <a:t>THREE TEMPTATIONS</a:t>
            </a:r>
          </a:p>
          <a:p>
            <a:pPr defTabSz="457200"/>
            <a:endParaRPr lang="en-US" sz="2800" b="1" dirty="0" smtClean="0">
              <a:solidFill>
                <a:schemeClr val="bg1"/>
              </a:solidFill>
            </a:endParaRPr>
          </a:p>
          <a:p>
            <a:pPr defTabSz="457200"/>
            <a:endParaRPr lang="en-US" sz="2800" b="1" dirty="0" smtClean="0">
              <a:solidFill>
                <a:schemeClr val="bg1"/>
              </a:solidFill>
            </a:endParaRPr>
          </a:p>
          <a:p>
            <a:pPr defTabSz="457200"/>
            <a:r>
              <a:rPr lang="en-US" sz="2800" b="1" dirty="0" smtClean="0">
                <a:solidFill>
                  <a:schemeClr val="bg1"/>
                </a:solidFill>
              </a:rPr>
              <a:t>SOME THOUGHTS ON 	</a:t>
            </a:r>
            <a:r>
              <a:rPr lang="en-US" sz="2800" b="1" dirty="0" smtClean="0">
                <a:solidFill>
                  <a:srgbClr val="FFFF00"/>
                </a:solidFill>
              </a:rPr>
              <a:t>Genesis 3:1-6</a:t>
            </a:r>
          </a:p>
          <a:p>
            <a:pPr defTabSz="457200"/>
            <a:endParaRPr lang="en-US" sz="2800" b="1" dirty="0" smtClean="0">
              <a:solidFill>
                <a:schemeClr val="bg1"/>
              </a:solidFill>
            </a:endParaRPr>
          </a:p>
          <a:p>
            <a:pPr defTabSz="457200"/>
            <a:r>
              <a:rPr lang="en-US" sz="2800" b="1" dirty="0" smtClean="0">
                <a:solidFill>
                  <a:schemeClr val="bg1"/>
                </a:solidFill>
              </a:rPr>
              <a:t>								</a:t>
            </a:r>
            <a:r>
              <a:rPr lang="en-US" sz="2800" b="1" dirty="0" smtClean="0">
                <a:solidFill>
                  <a:srgbClr val="FFFF00"/>
                </a:solidFill>
              </a:rPr>
              <a:t>Matthew 4:1-11 </a:t>
            </a:r>
          </a:p>
          <a:p>
            <a:pPr defTabSz="457200"/>
            <a:endParaRPr lang="en-US" sz="2800" b="1" dirty="0" smtClean="0">
              <a:solidFill>
                <a:schemeClr val="bg1"/>
              </a:solidFill>
            </a:endParaRPr>
          </a:p>
          <a:p>
            <a:pPr defTabSz="457200"/>
            <a:r>
              <a:rPr lang="en-US" sz="2800" b="1" dirty="0" smtClean="0">
                <a:solidFill>
                  <a:schemeClr val="bg1"/>
                </a:solidFill>
              </a:rPr>
              <a:t>								</a:t>
            </a:r>
            <a:r>
              <a:rPr lang="en-US" sz="2800" b="1" dirty="0" smtClean="0">
                <a:solidFill>
                  <a:srgbClr val="FFFF00"/>
                </a:solidFill>
              </a:rPr>
              <a:t>James 1:13-16</a:t>
            </a:r>
          </a:p>
          <a:p>
            <a:pPr defTabSz="457200"/>
            <a:endParaRPr lang="en-US" sz="2800" b="1" dirty="0" smtClean="0">
              <a:solidFill>
                <a:schemeClr val="bg1"/>
              </a:solidFill>
            </a:endParaRPr>
          </a:p>
          <a:p>
            <a:pPr defTabSz="457200"/>
            <a:endParaRPr lang="en-US" sz="2800" b="1" dirty="0" smtClean="0">
              <a:solidFill>
                <a:schemeClr val="bg1"/>
              </a:solidFill>
            </a:endParaRPr>
          </a:p>
          <a:p>
            <a:pPr defTabSz="457200"/>
            <a:endParaRPr lang="en-US" sz="2400" b="1" dirty="0" smtClean="0">
              <a:solidFill>
                <a:schemeClr val="bg1"/>
              </a:solidFill>
            </a:endParaRPr>
          </a:p>
          <a:p>
            <a:pPr defTabSz="457200"/>
            <a:r>
              <a:rPr lang="en-US" sz="2400" b="1" dirty="0" smtClean="0">
                <a:solidFill>
                  <a:schemeClr val="bg1"/>
                </a:solidFill>
              </a:rPr>
              <a:t>All verses are from the </a:t>
            </a:r>
          </a:p>
          <a:p>
            <a:pPr defTabSz="457200"/>
            <a:r>
              <a:rPr lang="en-US" sz="2400" b="1" dirty="0" smtClean="0">
                <a:solidFill>
                  <a:schemeClr val="bg1"/>
                </a:solidFill>
              </a:rPr>
              <a:t>	</a:t>
            </a:r>
            <a:r>
              <a:rPr lang="en-US" sz="2400" b="1" i="1" dirty="0" smtClean="0">
                <a:solidFill>
                  <a:schemeClr val="bg1"/>
                </a:solidFill>
              </a:rPr>
              <a:t>New American Standard Bible</a:t>
            </a:r>
            <a:r>
              <a:rPr lang="en-US" sz="2400" b="1" dirty="0" smtClean="0">
                <a:solidFill>
                  <a:schemeClr val="bg1"/>
                </a:solidFill>
              </a:rPr>
              <a:t> unless otherwise cited.</a:t>
            </a:r>
          </a:p>
        </p:txBody>
      </p:sp>
      <p:grpSp>
        <p:nvGrpSpPr>
          <p:cNvPr id="6" name="Group 5"/>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7"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1000"/>
                                        <p:tgtEl>
                                          <p:spTgt spid="4">
                                            <p:txEl>
                                              <p:pRg st="3" end="3"/>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fade">
                                      <p:cBhvr>
                                        <p:cTn id="15" dur="1000"/>
                                        <p:tgtEl>
                                          <p:spTgt spid="4">
                                            <p:txEl>
                                              <p:pRg st="5" end="5"/>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1000"/>
                                        <p:tgtEl>
                                          <p:spTgt spid="4">
                                            <p:txEl>
                                              <p:pRg st="7" end="7"/>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animEffect transition="in" filter="fade">
                                      <p:cBhvr>
                                        <p:cTn id="23" dur="1000"/>
                                        <p:tgtEl>
                                          <p:spTgt spid="4">
                                            <p:txEl>
                                              <p:pRg st="11" end="1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12" end="12"/>
                                            </p:txEl>
                                          </p:spTgt>
                                        </p:tgtEl>
                                        <p:attrNameLst>
                                          <p:attrName>style.visibility</p:attrName>
                                        </p:attrNameLst>
                                      </p:cBhvr>
                                      <p:to>
                                        <p:strVal val="visible"/>
                                      </p:to>
                                    </p:set>
                                    <p:animEffect transition="in" filter="fade">
                                      <p:cBhvr>
                                        <p:cTn id="26" dur="10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
        <p:nvSpPr>
          <p:cNvPr id="4" name="TextBox 3"/>
          <p:cNvSpPr txBox="1"/>
          <p:nvPr/>
        </p:nvSpPr>
        <p:spPr>
          <a:xfrm>
            <a:off x="457200" y="914401"/>
            <a:ext cx="8229600" cy="5232202"/>
          </a:xfrm>
          <a:prstGeom prst="rect">
            <a:avLst/>
          </a:prstGeom>
          <a:noFill/>
        </p:spPr>
        <p:txBody>
          <a:bodyPr wrap="square" rtlCol="0">
            <a:spAutoFit/>
          </a:bodyPr>
          <a:lstStyle/>
          <a:p>
            <a:pPr defTabSz="457200"/>
            <a:r>
              <a:rPr lang="en-US" sz="2800" b="1" dirty="0" smtClean="0">
                <a:solidFill>
                  <a:schemeClr val="bg1"/>
                </a:solidFill>
              </a:rPr>
              <a:t>THOUGHTS ON </a:t>
            </a:r>
            <a:r>
              <a:rPr lang="en-US" sz="2800" b="1" dirty="0" smtClean="0">
                <a:solidFill>
                  <a:srgbClr val="FFFF00"/>
                </a:solidFill>
              </a:rPr>
              <a:t>Genesis </a:t>
            </a:r>
            <a:r>
              <a:rPr lang="en-US" sz="2800" b="1" dirty="0" smtClean="0">
                <a:solidFill>
                  <a:srgbClr val="FFFF00"/>
                </a:solidFill>
              </a:rPr>
              <a:t>3:1-6</a:t>
            </a:r>
          </a:p>
          <a:p>
            <a:pPr defTabSz="457200"/>
            <a:r>
              <a:rPr lang="en-US" sz="2800" b="1" dirty="0" smtClean="0">
                <a:solidFill>
                  <a:schemeClr val="bg1"/>
                </a:solidFill>
              </a:rPr>
              <a:t>	Flashback to </a:t>
            </a:r>
            <a:r>
              <a:rPr lang="en-US" sz="2800" b="1" dirty="0" smtClean="0">
                <a:solidFill>
                  <a:srgbClr val="FFFF00"/>
                </a:solidFill>
              </a:rPr>
              <a:t>1John 2:16</a:t>
            </a:r>
          </a:p>
          <a:p>
            <a:pPr defTabSz="457200"/>
            <a:endParaRPr lang="en-US" sz="2000" b="1" dirty="0" smtClean="0">
              <a:solidFill>
                <a:schemeClr val="bg1"/>
              </a:solidFill>
            </a:endParaRPr>
          </a:p>
          <a:p>
            <a:pPr defTabSz="457200"/>
            <a:r>
              <a:rPr lang="en-US" sz="2800" b="1" dirty="0" smtClean="0">
                <a:solidFill>
                  <a:schemeClr val="bg1"/>
                </a:solidFill>
              </a:rPr>
              <a:t>The things mentioned by John in this verse have come to be called "the three avenues of temptation."</a:t>
            </a:r>
          </a:p>
          <a:p>
            <a:pPr defTabSz="457200"/>
            <a:endParaRPr lang="en-US" sz="2000" b="1" dirty="0" smtClean="0">
              <a:solidFill>
                <a:schemeClr val="bg1"/>
              </a:solidFill>
            </a:endParaRPr>
          </a:p>
          <a:p>
            <a:pPr defTabSz="457200"/>
            <a:r>
              <a:rPr lang="en-US" sz="2800" b="1" dirty="0" smtClean="0">
                <a:solidFill>
                  <a:schemeClr val="bg1"/>
                </a:solidFill>
              </a:rPr>
              <a:t>A.	The triple temptation of Eve (</a:t>
            </a:r>
            <a:r>
              <a:rPr lang="en-US" sz="2800" b="1" dirty="0" smtClean="0">
                <a:solidFill>
                  <a:srgbClr val="FFFF00"/>
                </a:solidFill>
              </a:rPr>
              <a:t>Gen. 3:1-6</a:t>
            </a:r>
            <a:r>
              <a:rPr lang="en-US" sz="2800" b="1" dirty="0" smtClean="0">
                <a:solidFill>
                  <a:schemeClr val="bg1"/>
                </a:solidFill>
              </a:rPr>
              <a:t>):</a:t>
            </a:r>
          </a:p>
          <a:p>
            <a:pPr defTabSz="457200"/>
            <a:endParaRPr lang="en-US" sz="1400" b="1" dirty="0" smtClean="0">
              <a:solidFill>
                <a:schemeClr val="bg1"/>
              </a:solidFill>
            </a:endParaRPr>
          </a:p>
          <a:p>
            <a:pPr defTabSz="457200"/>
            <a:r>
              <a:rPr lang="en-US" sz="2800" b="1" dirty="0" smtClean="0">
                <a:solidFill>
                  <a:schemeClr val="bg1"/>
                </a:solidFill>
              </a:rPr>
              <a:t>	1.	The fruit was good to eat (flesh).</a:t>
            </a:r>
          </a:p>
          <a:p>
            <a:pPr defTabSz="457200"/>
            <a:endParaRPr lang="en-US" sz="1400" b="1" dirty="0" smtClean="0">
              <a:solidFill>
                <a:schemeClr val="bg1"/>
              </a:solidFill>
            </a:endParaRPr>
          </a:p>
          <a:p>
            <a:pPr defTabSz="457200"/>
            <a:r>
              <a:rPr lang="en-US" sz="2800" b="1" dirty="0" smtClean="0">
                <a:solidFill>
                  <a:schemeClr val="bg1"/>
                </a:solidFill>
              </a:rPr>
              <a:t>	2.	Beautiful to see (eyes).</a:t>
            </a:r>
          </a:p>
          <a:p>
            <a:pPr defTabSz="457200"/>
            <a:endParaRPr lang="en-US" sz="1400" b="1" dirty="0" smtClean="0">
              <a:solidFill>
                <a:schemeClr val="bg1"/>
              </a:solidFill>
            </a:endParaRPr>
          </a:p>
          <a:p>
            <a:pPr defTabSz="457200"/>
            <a:r>
              <a:rPr lang="en-US" sz="2800" b="1" dirty="0" smtClean="0">
                <a:solidFill>
                  <a:schemeClr val="bg1"/>
                </a:solidFill>
              </a:rPr>
              <a:t>	3.	Would make one as God, knowing 							good and evil (vain glory).</a:t>
            </a:r>
          </a:p>
        </p:txBody>
      </p:sp>
      <p:grpSp>
        <p:nvGrpSpPr>
          <p:cNvPr id="2"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000"/>
                                        <p:tgtEl>
                                          <p:spTgt spid="4">
                                            <p:txEl>
                                              <p:pRg st="3" end="3"/>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1000"/>
                                        <p:tgtEl>
                                          <p:spTgt spid="4">
                                            <p:txEl>
                                              <p:pRg st="5" end="5"/>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fade">
                                      <p:cBhvr>
                                        <p:cTn id="23" dur="1000"/>
                                        <p:tgtEl>
                                          <p:spTgt spid="4">
                                            <p:txEl>
                                              <p:pRg st="7" end="7"/>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fade">
                                      <p:cBhvr>
                                        <p:cTn id="27" dur="1000"/>
                                        <p:tgtEl>
                                          <p:spTgt spid="4">
                                            <p:txEl>
                                              <p:pRg st="9" end="9"/>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Effect transition="in" filter="fade">
                                      <p:cBhvr>
                                        <p:cTn id="31" dur="10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570756"/>
          </a:xfrm>
          <a:prstGeom prst="rect">
            <a:avLst/>
          </a:prstGeom>
          <a:noFill/>
        </p:spPr>
        <p:txBody>
          <a:bodyPr wrap="square" rtlCol="0">
            <a:spAutoFit/>
          </a:bodyPr>
          <a:lstStyle/>
          <a:p>
            <a:pPr defTabSz="457200"/>
            <a:r>
              <a:rPr lang="en-US" sz="2800" b="1" dirty="0" smtClean="0">
                <a:solidFill>
                  <a:schemeClr val="bg1"/>
                </a:solidFill>
              </a:rPr>
              <a:t>THOUGHTS ON </a:t>
            </a:r>
            <a:r>
              <a:rPr lang="en-US" sz="2800" b="1" dirty="0" smtClean="0">
                <a:solidFill>
                  <a:srgbClr val="FFFF00"/>
                </a:solidFill>
              </a:rPr>
              <a:t>Genesis 3:1-6</a:t>
            </a:r>
            <a:r>
              <a:rPr lang="en-US" sz="2800" b="1" dirty="0" smtClean="0">
                <a:solidFill>
                  <a:schemeClr val="bg1"/>
                </a:solidFill>
              </a:rPr>
              <a:t>.</a:t>
            </a:r>
          </a:p>
          <a:p>
            <a:pPr defTabSz="457200"/>
            <a:endParaRPr lang="en-US" sz="2000" b="1" dirty="0" smtClean="0">
              <a:solidFill>
                <a:schemeClr val="bg1"/>
              </a:solidFill>
            </a:endParaRPr>
          </a:p>
          <a:p>
            <a:pPr defTabSz="457200"/>
            <a:r>
              <a:rPr lang="en-US" sz="2800" b="1" dirty="0" smtClean="0">
                <a:solidFill>
                  <a:schemeClr val="bg1"/>
                </a:solidFill>
              </a:rPr>
              <a:t>The devil’s wiles:</a:t>
            </a:r>
          </a:p>
          <a:p>
            <a:pPr defTabSz="457200"/>
            <a:r>
              <a:rPr lang="en-US" sz="2800" b="1" dirty="0" smtClean="0">
                <a:solidFill>
                  <a:schemeClr val="bg1"/>
                </a:solidFill>
              </a:rPr>
              <a:t>	1.	He attacked the woman while she was alone.</a:t>
            </a:r>
          </a:p>
          <a:p>
            <a:pPr defTabSz="457200"/>
            <a:endParaRPr lang="en-US" sz="800" b="1" dirty="0" smtClean="0">
              <a:solidFill>
                <a:schemeClr val="bg1"/>
              </a:solidFill>
            </a:endParaRPr>
          </a:p>
          <a:p>
            <a:pPr defTabSz="457200"/>
            <a:r>
              <a:rPr lang="en-US" sz="2800" b="1" dirty="0" smtClean="0">
                <a:solidFill>
                  <a:schemeClr val="bg1"/>
                </a:solidFill>
              </a:rPr>
              <a:t>	2.	He introduced doubt in her mind.</a:t>
            </a:r>
          </a:p>
          <a:p>
            <a:pPr defTabSz="457200"/>
            <a:endParaRPr lang="en-US" sz="800" b="1" dirty="0" smtClean="0">
              <a:solidFill>
                <a:schemeClr val="bg1"/>
              </a:solidFill>
            </a:endParaRPr>
          </a:p>
          <a:p>
            <a:pPr defTabSz="457200"/>
            <a:r>
              <a:rPr lang="en-US" sz="2800" b="1" dirty="0" smtClean="0">
                <a:solidFill>
                  <a:schemeClr val="bg1"/>
                </a:solidFill>
              </a:rPr>
              <a:t>	3.	He ignored God's covenant with man.</a:t>
            </a:r>
          </a:p>
          <a:p>
            <a:pPr defTabSz="457200"/>
            <a:endParaRPr lang="en-US" sz="800" b="1" dirty="0" smtClean="0">
              <a:solidFill>
                <a:schemeClr val="bg1"/>
              </a:solidFill>
            </a:endParaRPr>
          </a:p>
          <a:p>
            <a:pPr defTabSz="457200"/>
            <a:r>
              <a:rPr lang="en-US" sz="2800" b="1" dirty="0" smtClean="0">
                <a:solidFill>
                  <a:schemeClr val="bg1"/>
                </a:solidFill>
              </a:rPr>
              <a:t>	4.	He denied the connection between sin and 					punishment.</a:t>
            </a:r>
          </a:p>
          <a:p>
            <a:pPr defTabSz="457200"/>
            <a:endParaRPr lang="en-US" sz="800" b="1" dirty="0" smtClean="0">
              <a:solidFill>
                <a:schemeClr val="bg1"/>
              </a:solidFill>
            </a:endParaRPr>
          </a:p>
          <a:p>
            <a:pPr defTabSz="457200"/>
            <a:r>
              <a:rPr lang="en-US" sz="2800" b="1" dirty="0" smtClean="0">
                <a:solidFill>
                  <a:schemeClr val="bg1"/>
                </a:solidFill>
              </a:rPr>
              <a:t>	5.	He challenged divine veracity.</a:t>
            </a:r>
          </a:p>
          <a:p>
            <a:pPr defTabSz="457200"/>
            <a:endParaRPr lang="en-US" sz="800" b="1" dirty="0" smtClean="0">
              <a:solidFill>
                <a:schemeClr val="bg1"/>
              </a:solidFill>
            </a:endParaRPr>
          </a:p>
          <a:p>
            <a:pPr defTabSz="457200"/>
            <a:r>
              <a:rPr lang="en-US" sz="2800" b="1" dirty="0" smtClean="0">
                <a:solidFill>
                  <a:schemeClr val="bg1"/>
                </a:solidFill>
              </a:rPr>
              <a:t>	6.	He charged God with jealousy.</a:t>
            </a:r>
          </a:p>
          <a:p>
            <a:pPr defTabSz="457200"/>
            <a:endParaRPr lang="en-US" sz="800" b="1" dirty="0" smtClean="0">
              <a:solidFill>
                <a:schemeClr val="bg1"/>
              </a:solidFill>
            </a:endParaRPr>
          </a:p>
          <a:p>
            <a:pPr defTabSz="457200"/>
            <a:r>
              <a:rPr lang="en-US" sz="2800" b="1" dirty="0" smtClean="0">
                <a:solidFill>
                  <a:schemeClr val="bg1"/>
                </a:solidFill>
              </a:rPr>
              <a:t>	7.	He appealed to pride and ambition.</a:t>
            </a:r>
          </a:p>
        </p:txBody>
      </p:sp>
      <p:grpSp>
        <p:nvGrpSpPr>
          <p:cNvPr id="7" name="Group 6"/>
          <p:cNvGrpSpPr/>
          <p:nvPr/>
        </p:nvGrpSpPr>
        <p:grpSpPr>
          <a:xfrm>
            <a:off x="533400" y="152400"/>
            <a:ext cx="8077200" cy="609600"/>
            <a:chOff x="533400" y="152400"/>
            <a:chExt cx="8077200" cy="609600"/>
          </a:xfrm>
        </p:grpSpPr>
        <p:sp>
          <p:nvSpPr>
            <p:cNvPr id="3" name="TextBox 2"/>
            <p:cNvSpPr txBox="1"/>
            <p:nvPr/>
          </p:nvSpPr>
          <p:spPr>
            <a:xfrm>
              <a:off x="533400" y="152400"/>
              <a:ext cx="8077200" cy="523220"/>
            </a:xfrm>
            <a:prstGeom prst="rect">
              <a:avLst/>
            </a:prstGeom>
            <a:noFill/>
          </p:spPr>
          <p:txBody>
            <a:bodyPr wrap="square" rtlCol="0">
              <a:spAutoFit/>
            </a:bodyPr>
            <a:lstStyle/>
            <a:p>
              <a:pPr algn="ctr"/>
              <a:r>
                <a:rPr lang="en-US" sz="2800" dirty="0" smtClean="0">
                  <a:solidFill>
                    <a:srgbClr val="FFFF00"/>
                  </a:solidFill>
                  <a:latin typeface="Wide Latin" pitchFamily="18" charset="0"/>
                </a:rPr>
                <a:t>SPIRITUAL WARFARE</a:t>
              </a:r>
              <a:endParaRPr lang="en-US" sz="2800" dirty="0">
                <a:solidFill>
                  <a:srgbClr val="FFFF00"/>
                </a:solidFill>
                <a:latin typeface="Wide Latin" pitchFamily="18" charset="0"/>
              </a:endParaRPr>
            </a:p>
          </p:txBody>
        </p:sp>
        <p:cxnSp>
          <p:nvCxnSpPr>
            <p:cNvPr id="5" name="Straight Connector 4"/>
            <p:cNvCxnSpPr/>
            <p:nvPr/>
          </p:nvCxnSpPr>
          <p:spPr>
            <a:xfrm>
              <a:off x="533400" y="762000"/>
              <a:ext cx="800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8" name="Picture 3" descr="C:\Users\Greg\Documents\Preaching\Class Ideas\Spiritual Warfare\Armor Of God4.png"/>
          <p:cNvPicPr>
            <a:picLocks noChangeAspect="1" noChangeArrowheads="1"/>
          </p:cNvPicPr>
          <p:nvPr/>
        </p:nvPicPr>
        <p:blipFill>
          <a:blip r:embed="rId2" cstate="print"/>
          <a:srcRect/>
          <a:stretch>
            <a:fillRect/>
          </a:stretch>
        </p:blipFill>
        <p:spPr bwMode="auto">
          <a:xfrm>
            <a:off x="7772400" y="4495800"/>
            <a:ext cx="1196628" cy="2190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000"/>
                                        <p:tgtEl>
                                          <p:spTgt spid="4">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000"/>
                                        <p:tgtEl>
                                          <p:spTgt spid="4">
                                            <p:txEl>
                                              <p:pRg st="3" end="3"/>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1000"/>
                                        <p:tgtEl>
                                          <p:spTgt spid="4">
                                            <p:txEl>
                                              <p:pRg st="5" end="5"/>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fade">
                                      <p:cBhvr>
                                        <p:cTn id="23" dur="1000"/>
                                        <p:tgtEl>
                                          <p:spTgt spid="4">
                                            <p:txEl>
                                              <p:pRg st="7" end="7"/>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fade">
                                      <p:cBhvr>
                                        <p:cTn id="27" dur="1000"/>
                                        <p:tgtEl>
                                          <p:spTgt spid="4">
                                            <p:txEl>
                                              <p:pRg st="9" end="9"/>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Effect transition="in" filter="fade">
                                      <p:cBhvr>
                                        <p:cTn id="31" dur="1000"/>
                                        <p:tgtEl>
                                          <p:spTgt spid="4">
                                            <p:txEl>
                                              <p:pRg st="11" end="11"/>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4">
                                            <p:txEl>
                                              <p:pRg st="13" end="13"/>
                                            </p:txEl>
                                          </p:spTgt>
                                        </p:tgtEl>
                                        <p:attrNameLst>
                                          <p:attrName>style.visibility</p:attrName>
                                        </p:attrNameLst>
                                      </p:cBhvr>
                                      <p:to>
                                        <p:strVal val="visible"/>
                                      </p:to>
                                    </p:set>
                                    <p:animEffect transition="in" filter="fade">
                                      <p:cBhvr>
                                        <p:cTn id="35" dur="1000"/>
                                        <p:tgtEl>
                                          <p:spTgt spid="4">
                                            <p:txEl>
                                              <p:pRg st="13" end="13"/>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4">
                                            <p:txEl>
                                              <p:pRg st="15" end="15"/>
                                            </p:txEl>
                                          </p:spTgt>
                                        </p:tgtEl>
                                        <p:attrNameLst>
                                          <p:attrName>style.visibility</p:attrName>
                                        </p:attrNameLst>
                                      </p:cBhvr>
                                      <p:to>
                                        <p:strVal val="visible"/>
                                      </p:to>
                                    </p:set>
                                    <p:animEffect transition="in" filter="fade">
                                      <p:cBhvr>
                                        <p:cTn id="39" dur="10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210</Words>
  <Application>Microsoft Office PowerPoint</Application>
  <PresentationFormat>On-screen Show (4:3)</PresentationFormat>
  <Paragraphs>218</Paragraphs>
  <Slides>25</Slides>
  <Notes>0</Notes>
  <HiddenSlides>1</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dc:creator>
  <cp:lastModifiedBy>Greg</cp:lastModifiedBy>
  <cp:revision>69</cp:revision>
  <dcterms:created xsi:type="dcterms:W3CDTF">2019-06-28T17:41:04Z</dcterms:created>
  <dcterms:modified xsi:type="dcterms:W3CDTF">2019-09-08T13:40:58Z</dcterms:modified>
</cp:coreProperties>
</file>