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57" r:id="rId4"/>
    <p:sldId id="258" r:id="rId5"/>
    <p:sldId id="259" r:id="rId6"/>
    <p:sldId id="260" r:id="rId7"/>
    <p:sldId id="285" r:id="rId8"/>
    <p:sldId id="262" r:id="rId9"/>
    <p:sldId id="263" r:id="rId10"/>
    <p:sldId id="265"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6" r:id="rId28"/>
    <p:sldId id="281" r:id="rId29"/>
    <p:sldId id="282"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456"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8E38C6-1D55-4FC4-9B10-7008C32635B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E38C6-1D55-4FC4-9B10-7008C32635B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E38C6-1D55-4FC4-9B10-7008C32635B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E38C6-1D55-4FC4-9B10-7008C32635B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E38C6-1D55-4FC4-9B10-7008C32635B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8E38C6-1D55-4FC4-9B10-7008C32635B9}" type="datetimeFigureOut">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8E38C6-1D55-4FC4-9B10-7008C32635B9}" type="datetimeFigureOut">
              <a:rPr lang="en-US" smtClean="0"/>
              <a:pPr/>
              <a:t>8/26/2019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8E38C6-1D55-4FC4-9B10-7008C32635B9}" type="datetimeFigureOut">
              <a:rPr lang="en-US" smtClean="0"/>
              <a:pPr/>
              <a:t>8/26/2019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E38C6-1D55-4FC4-9B10-7008C32635B9}" type="datetimeFigureOut">
              <a:rPr lang="en-US" smtClean="0"/>
              <a:pPr/>
              <a:t>8/26/2019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E38C6-1D55-4FC4-9B10-7008C32635B9}" type="datetimeFigureOut">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E38C6-1D55-4FC4-9B10-7008C32635B9}" type="datetimeFigureOut">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E38C6-1D55-4FC4-9B10-7008C32635B9}" type="datetimeFigureOut">
              <a:rPr lang="en-US" smtClean="0"/>
              <a:pPr/>
              <a:t>8/26/2019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4B701-2E69-4C7C-A793-F236D17EF6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3108543"/>
          </a:xfrm>
          <a:prstGeom prst="rect">
            <a:avLst/>
          </a:prstGeom>
          <a:noFill/>
        </p:spPr>
        <p:txBody>
          <a:bodyPr wrap="square" rtlCol="0">
            <a:spAutoFit/>
          </a:bodyPr>
          <a:lstStyle/>
          <a:p>
            <a:pPr defTabSz="457200"/>
            <a:r>
              <a:rPr lang="en-US" sz="2800" b="1" dirty="0" smtClean="0">
                <a:solidFill>
                  <a:schemeClr val="bg1"/>
                </a:solidFill>
              </a:rPr>
              <a:t>THOUGHTS ON Ephesians 6:12.</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800" b="1" dirty="0" smtClean="0">
                <a:solidFill>
                  <a:schemeClr val="bg1"/>
                </a:solidFill>
              </a:rPr>
              <a:t>	</a:t>
            </a:r>
            <a:r>
              <a:rPr lang="en-US" sz="2800" b="1" dirty="0" smtClean="0">
                <a:solidFill>
                  <a:srgbClr val="FFFF00"/>
                </a:solidFill>
              </a:rPr>
              <a:t>For our struggle is </a:t>
            </a:r>
            <a:r>
              <a:rPr lang="en-US" sz="2800" b="1" u="sng" dirty="0" smtClean="0">
                <a:solidFill>
                  <a:srgbClr val="FFFF00"/>
                </a:solidFill>
              </a:rPr>
              <a:t>not against flesh and blood</a:t>
            </a:r>
            <a:r>
              <a:rPr lang="en-US" sz="2800" b="1" dirty="0" smtClean="0">
                <a:solidFill>
                  <a:srgbClr val="FFFF00"/>
                </a:solidFill>
              </a:rPr>
              <a:t>, but 	against the rulers, against the powers, against the 	world forces of this darkness, against the spiritual 	forces of wickedness in the heavenly places.</a:t>
            </a:r>
          </a:p>
        </p:txBody>
      </p:sp>
      <p:grpSp>
        <p:nvGrpSpPr>
          <p:cNvPr id="7"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 y="4244876"/>
            <a:ext cx="8077200" cy="2246769"/>
          </a:xfrm>
          <a:prstGeom prst="rect">
            <a:avLst/>
          </a:prstGeom>
          <a:noFill/>
        </p:spPr>
        <p:txBody>
          <a:bodyPr wrap="square" rtlCol="0">
            <a:spAutoFit/>
          </a:bodyPr>
          <a:lstStyle/>
          <a:p>
            <a:r>
              <a:rPr lang="en-US" sz="2800" b="1" dirty="0" smtClean="0">
                <a:solidFill>
                  <a:schemeClr val="bg1"/>
                </a:solidFill>
              </a:rPr>
              <a:t>Galatians 1:6</a:t>
            </a:r>
          </a:p>
          <a:p>
            <a:endParaRPr lang="en-US" sz="2800" b="1" dirty="0" smtClean="0">
              <a:solidFill>
                <a:schemeClr val="bg1"/>
              </a:solidFill>
            </a:endParaRPr>
          </a:p>
          <a:p>
            <a:endParaRPr lang="en-US" sz="2800" b="1" dirty="0" smtClean="0">
              <a:solidFill>
                <a:schemeClr val="bg1"/>
              </a:solidFill>
            </a:endParaRPr>
          </a:p>
          <a:p>
            <a:endParaRPr lang="en-US" sz="2800" b="1" dirty="0" smtClean="0">
              <a:solidFill>
                <a:schemeClr val="bg1"/>
              </a:solidFill>
            </a:endParaRPr>
          </a:p>
          <a:p>
            <a:endParaRPr lang="en-US" sz="2800" b="1" dirty="0" smtClean="0">
              <a:solidFill>
                <a:schemeClr val="bg1"/>
              </a:solidFill>
            </a:endParaRPr>
          </a:p>
        </p:txBody>
      </p:sp>
      <p:pic>
        <p:nvPicPr>
          <p:cNvPr id="8"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3108543"/>
          </a:xfrm>
          <a:prstGeom prst="rect">
            <a:avLst/>
          </a:prstGeom>
          <a:noFill/>
        </p:spPr>
        <p:txBody>
          <a:bodyPr wrap="square" rtlCol="0">
            <a:spAutoFit/>
          </a:bodyPr>
          <a:lstStyle/>
          <a:p>
            <a:pPr defTabSz="457200"/>
            <a:r>
              <a:rPr lang="en-US" sz="2800" b="1" dirty="0" smtClean="0">
                <a:solidFill>
                  <a:schemeClr val="bg1"/>
                </a:solidFill>
              </a:rPr>
              <a:t>THOUGHTS ON Ephesians 6:12.</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800" b="1" dirty="0" smtClean="0">
                <a:solidFill>
                  <a:schemeClr val="bg1"/>
                </a:solidFill>
              </a:rPr>
              <a:t>	</a:t>
            </a:r>
            <a:r>
              <a:rPr lang="en-US" sz="2800" b="1" dirty="0" smtClean="0">
                <a:solidFill>
                  <a:srgbClr val="FFFF00"/>
                </a:solidFill>
              </a:rPr>
              <a:t>For our struggle is not against flesh and blood, </a:t>
            </a:r>
            <a:r>
              <a:rPr lang="en-US" sz="2800" b="1" u="sng" dirty="0" smtClean="0">
                <a:solidFill>
                  <a:srgbClr val="FFFF00"/>
                </a:solidFill>
              </a:rPr>
              <a:t>but </a:t>
            </a:r>
            <a:r>
              <a:rPr lang="en-US" sz="2800" b="1" dirty="0" smtClean="0">
                <a:solidFill>
                  <a:srgbClr val="FFFF00"/>
                </a:solidFill>
              </a:rPr>
              <a:t>	</a:t>
            </a:r>
            <a:r>
              <a:rPr lang="en-US" sz="2800" b="1" u="sng" dirty="0" smtClean="0">
                <a:solidFill>
                  <a:srgbClr val="FFFF00"/>
                </a:solidFill>
              </a:rPr>
              <a:t>against the rulers, against the powers</a:t>
            </a:r>
            <a:r>
              <a:rPr lang="en-US" sz="2800" b="1" dirty="0" smtClean="0">
                <a:solidFill>
                  <a:srgbClr val="FFFF00"/>
                </a:solidFill>
              </a:rPr>
              <a:t>, against the 	world forces of this darkness, against the spiritual 	forces of wickedness in the heavenly places.</a:t>
            </a:r>
          </a:p>
        </p:txBody>
      </p:sp>
      <p:grpSp>
        <p:nvGrpSpPr>
          <p:cNvPr id="7"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 y="4306431"/>
            <a:ext cx="8077200" cy="1815882"/>
          </a:xfrm>
          <a:prstGeom prst="rect">
            <a:avLst/>
          </a:prstGeom>
          <a:noFill/>
        </p:spPr>
        <p:txBody>
          <a:bodyPr wrap="square" rtlCol="0">
            <a:spAutoFit/>
          </a:bodyPr>
          <a:lstStyle/>
          <a:p>
            <a:r>
              <a:rPr lang="en-US" sz="2800" b="1" dirty="0" smtClean="0">
                <a:solidFill>
                  <a:schemeClr val="bg1"/>
                </a:solidFill>
              </a:rPr>
              <a:t>Galatians 1:6</a:t>
            </a:r>
          </a:p>
          <a:p>
            <a:endParaRPr lang="en-US" sz="2800" b="1" dirty="0" smtClean="0">
              <a:solidFill>
                <a:schemeClr val="bg1"/>
              </a:solidFill>
            </a:endParaRPr>
          </a:p>
          <a:p>
            <a:endParaRPr lang="en-US" sz="2800" b="1" dirty="0" smtClean="0">
              <a:solidFill>
                <a:schemeClr val="bg1"/>
              </a:solidFill>
            </a:endParaRPr>
          </a:p>
          <a:p>
            <a:endParaRPr lang="en-US" sz="2800" b="1" dirty="0" smtClean="0">
              <a:solidFill>
                <a:schemeClr val="bg1"/>
              </a:solidFill>
            </a:endParaRPr>
          </a:p>
        </p:txBody>
      </p:sp>
      <p:pic>
        <p:nvPicPr>
          <p:cNvPr id="8"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3108543"/>
          </a:xfrm>
          <a:prstGeom prst="rect">
            <a:avLst/>
          </a:prstGeom>
          <a:noFill/>
        </p:spPr>
        <p:txBody>
          <a:bodyPr wrap="square" rtlCol="0">
            <a:spAutoFit/>
          </a:bodyPr>
          <a:lstStyle/>
          <a:p>
            <a:pPr defTabSz="457200"/>
            <a:r>
              <a:rPr lang="en-US" sz="2800" b="1" dirty="0" smtClean="0">
                <a:solidFill>
                  <a:schemeClr val="bg1"/>
                </a:solidFill>
              </a:rPr>
              <a:t>THOUGHTS ON Ephesians 6:12.</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800" b="1" dirty="0" smtClean="0">
                <a:solidFill>
                  <a:schemeClr val="bg1"/>
                </a:solidFill>
              </a:rPr>
              <a:t>	</a:t>
            </a:r>
            <a:r>
              <a:rPr lang="en-US" sz="2800" b="1" dirty="0" smtClean="0">
                <a:solidFill>
                  <a:srgbClr val="FFFF00"/>
                </a:solidFill>
              </a:rPr>
              <a:t>For our struggle is not against flesh and blood, but 	against the rulers, against the powers, </a:t>
            </a:r>
            <a:r>
              <a:rPr lang="en-US" sz="2800" b="1" u="sng" dirty="0" smtClean="0">
                <a:solidFill>
                  <a:srgbClr val="FFFF00"/>
                </a:solidFill>
              </a:rPr>
              <a:t>against the </a:t>
            </a:r>
            <a:r>
              <a:rPr lang="en-US" sz="2800" b="1" dirty="0" smtClean="0">
                <a:solidFill>
                  <a:srgbClr val="FFFF00"/>
                </a:solidFill>
              </a:rPr>
              <a:t>	</a:t>
            </a:r>
            <a:r>
              <a:rPr lang="en-US" sz="2800" b="1" u="sng" dirty="0" smtClean="0">
                <a:solidFill>
                  <a:srgbClr val="FFFF00"/>
                </a:solidFill>
              </a:rPr>
              <a:t>world forces of this darkness</a:t>
            </a:r>
            <a:r>
              <a:rPr lang="en-US" sz="2800" b="1" dirty="0" smtClean="0">
                <a:solidFill>
                  <a:srgbClr val="FFFF00"/>
                </a:solidFill>
              </a:rPr>
              <a:t>, against the spiritual 	forces of wickedness in the heavenly places.</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 y="4385608"/>
            <a:ext cx="8077200" cy="2246769"/>
          </a:xfrm>
          <a:prstGeom prst="rect">
            <a:avLst/>
          </a:prstGeom>
          <a:noFill/>
        </p:spPr>
        <p:txBody>
          <a:bodyPr wrap="square" rtlCol="0">
            <a:spAutoFit/>
          </a:bodyPr>
          <a:lstStyle/>
          <a:p>
            <a:r>
              <a:rPr lang="en-US" sz="2800" b="1" dirty="0" smtClean="0">
                <a:solidFill>
                  <a:schemeClr val="bg1"/>
                </a:solidFill>
              </a:rPr>
              <a:t>Ephesians 2:2</a:t>
            </a:r>
          </a:p>
          <a:p>
            <a:endParaRPr lang="en-US" sz="2800" b="1" dirty="0" smtClean="0">
              <a:solidFill>
                <a:schemeClr val="bg1"/>
              </a:solidFill>
            </a:endParaRPr>
          </a:p>
          <a:p>
            <a:endParaRPr lang="en-US" sz="2800" b="1" dirty="0" smtClean="0">
              <a:solidFill>
                <a:schemeClr val="bg1"/>
              </a:solidFill>
            </a:endParaRPr>
          </a:p>
          <a:p>
            <a:endParaRPr lang="en-US" sz="2800" b="1" dirty="0" smtClean="0">
              <a:solidFill>
                <a:schemeClr val="bg1"/>
              </a:solidFill>
            </a:endParaRPr>
          </a:p>
          <a:p>
            <a:endParaRPr lang="en-US" sz="2800" b="1" dirty="0" smtClean="0">
              <a:solidFill>
                <a:schemeClr val="bg1"/>
              </a:solidFill>
            </a:endParaRPr>
          </a:p>
        </p:txBody>
      </p:sp>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3108543"/>
          </a:xfrm>
          <a:prstGeom prst="rect">
            <a:avLst/>
          </a:prstGeom>
          <a:noFill/>
        </p:spPr>
        <p:txBody>
          <a:bodyPr wrap="square" rtlCol="0">
            <a:spAutoFit/>
          </a:bodyPr>
          <a:lstStyle/>
          <a:p>
            <a:pPr defTabSz="457200"/>
            <a:r>
              <a:rPr lang="en-US" sz="2800" b="1" dirty="0" smtClean="0">
                <a:solidFill>
                  <a:schemeClr val="bg1"/>
                </a:solidFill>
              </a:rPr>
              <a:t>THOUGHTS ON Ephesians 6:12.</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800" b="1" dirty="0" smtClean="0">
                <a:solidFill>
                  <a:schemeClr val="bg1"/>
                </a:solidFill>
              </a:rPr>
              <a:t>	</a:t>
            </a:r>
            <a:r>
              <a:rPr lang="en-US" sz="2800" b="1" dirty="0" smtClean="0">
                <a:solidFill>
                  <a:srgbClr val="FFFF00"/>
                </a:solidFill>
              </a:rPr>
              <a:t>For our struggle is not against flesh and blood, but 	against the rulers, against the powers, against the 	world forces of	this darkness, </a:t>
            </a:r>
            <a:r>
              <a:rPr lang="en-US" sz="2800" b="1" u="sng" dirty="0" smtClean="0">
                <a:solidFill>
                  <a:srgbClr val="FFFF00"/>
                </a:solidFill>
              </a:rPr>
              <a:t>against the spiritual </a:t>
            </a:r>
            <a:r>
              <a:rPr lang="en-US" sz="2800" b="1" dirty="0" smtClean="0">
                <a:solidFill>
                  <a:srgbClr val="FFFF00"/>
                </a:solidFill>
              </a:rPr>
              <a:t>	</a:t>
            </a:r>
            <a:r>
              <a:rPr lang="en-US" sz="2800" b="1" u="sng" dirty="0" smtClean="0">
                <a:solidFill>
                  <a:srgbClr val="FFFF00"/>
                </a:solidFill>
              </a:rPr>
              <a:t>forces of wickedness in the heavenly places</a:t>
            </a:r>
            <a:r>
              <a:rPr lang="en-US" sz="2800" b="1" dirty="0" smtClean="0">
                <a:solidFill>
                  <a:srgbClr val="FFFF00"/>
                </a:solidFill>
              </a:rPr>
              <a:t>.</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 y="4233208"/>
            <a:ext cx="8077200" cy="2246769"/>
          </a:xfrm>
          <a:prstGeom prst="rect">
            <a:avLst/>
          </a:prstGeom>
          <a:noFill/>
        </p:spPr>
        <p:txBody>
          <a:bodyPr wrap="square" rtlCol="0">
            <a:spAutoFit/>
          </a:bodyPr>
          <a:lstStyle/>
          <a:p>
            <a:pPr defTabSz="457200"/>
            <a:r>
              <a:rPr lang="en-US" sz="2800" b="1" dirty="0" smtClean="0">
                <a:solidFill>
                  <a:schemeClr val="bg1"/>
                </a:solidFill>
              </a:rPr>
              <a:t>Ephesians 2:2					Ephesians 1:3; 1:20</a:t>
            </a:r>
          </a:p>
          <a:p>
            <a:pPr defTabSz="457200"/>
            <a:endParaRPr lang="en-US" sz="2800" b="1" dirty="0" smtClean="0">
              <a:solidFill>
                <a:schemeClr val="bg1"/>
              </a:solidFill>
            </a:endParaRPr>
          </a:p>
          <a:p>
            <a:pPr defTabSz="457200"/>
            <a:r>
              <a:rPr lang="en-US" sz="2800" b="1" dirty="0" smtClean="0">
                <a:solidFill>
                  <a:schemeClr val="bg1"/>
                </a:solidFill>
              </a:rPr>
              <a:t>Colossians 1:13					Ephesians 2:6; 3:10</a:t>
            </a:r>
          </a:p>
          <a:p>
            <a:pPr defTabSz="457200"/>
            <a:endParaRPr lang="en-US" sz="2800" b="1" dirty="0" smtClean="0">
              <a:solidFill>
                <a:schemeClr val="bg1"/>
              </a:solidFill>
            </a:endParaRPr>
          </a:p>
          <a:p>
            <a:pPr defTabSz="457200"/>
            <a:r>
              <a:rPr lang="en-US" sz="2800" b="1" dirty="0" smtClean="0">
                <a:solidFill>
                  <a:schemeClr val="bg1"/>
                </a:solidFill>
              </a:rPr>
              <a:t>									Ephesians 6:12</a:t>
            </a:r>
          </a:p>
        </p:txBody>
      </p:sp>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4401205"/>
          </a:xfrm>
          <a:prstGeom prst="rect">
            <a:avLst/>
          </a:prstGeom>
          <a:noFill/>
        </p:spPr>
        <p:txBody>
          <a:bodyPr wrap="square" rtlCol="0">
            <a:spAutoFit/>
          </a:bodyPr>
          <a:lstStyle/>
          <a:p>
            <a:pPr defTabSz="457200"/>
            <a:r>
              <a:rPr lang="en-US" sz="2800" b="1" dirty="0" smtClean="0">
                <a:solidFill>
                  <a:schemeClr val="bg1"/>
                </a:solidFill>
              </a:rPr>
              <a:t>THOUGHTS ON Ephesians 6:14-17.</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400" b="1" dirty="0" smtClean="0">
                <a:solidFill>
                  <a:srgbClr val="FFFF00"/>
                </a:solidFill>
              </a:rPr>
              <a:t>	Stand firm therefore, HAVING GIRDED YOUR LOINS WITH 	TRUTH, and HAVING PUT ON THE BREASTPLATE OF 	RIGHTEOUSNESS, </a:t>
            </a:r>
            <a:r>
              <a:rPr lang="en-US" sz="2400" b="1" dirty="0" smtClean="0">
                <a:solidFill>
                  <a:schemeClr val="bg1"/>
                </a:solidFill>
              </a:rPr>
              <a:t>[15]</a:t>
            </a:r>
            <a:r>
              <a:rPr lang="en-US" sz="2400" b="1" dirty="0" smtClean="0">
                <a:solidFill>
                  <a:srgbClr val="FFFF00"/>
                </a:solidFill>
              </a:rPr>
              <a:t> and having shod YOUR FEET WITH 	THE PREPARATION OF THE GOSPEL OF PEACE; </a:t>
            </a:r>
            <a:r>
              <a:rPr lang="en-US" sz="2400" b="1" dirty="0" smtClean="0">
                <a:solidFill>
                  <a:schemeClr val="bg1"/>
                </a:solidFill>
              </a:rPr>
              <a:t>[16]</a:t>
            </a:r>
            <a:r>
              <a:rPr lang="en-US" sz="2400" b="1" dirty="0" smtClean="0">
                <a:solidFill>
                  <a:srgbClr val="FFFF00"/>
                </a:solidFill>
              </a:rPr>
              <a:t> in 	addition to all, taking up the shield of faith with which you 	will be able to extinguish all the flaming arrows of the evil 	one. </a:t>
            </a:r>
            <a:r>
              <a:rPr lang="en-US" sz="2400" b="1" dirty="0" smtClean="0">
                <a:solidFill>
                  <a:schemeClr val="bg1"/>
                </a:solidFill>
              </a:rPr>
              <a:t>[17]</a:t>
            </a:r>
            <a:r>
              <a:rPr lang="en-US" sz="2400" b="1" dirty="0" smtClean="0">
                <a:solidFill>
                  <a:srgbClr val="FFFF00"/>
                </a:solidFill>
              </a:rPr>
              <a:t> And take THE HELMET OF SALVATION, and the 	sword of the Spirit, which is the word of God.</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 y="5405735"/>
            <a:ext cx="8077200" cy="523220"/>
          </a:xfrm>
          <a:prstGeom prst="rect">
            <a:avLst/>
          </a:prstGeom>
          <a:noFill/>
        </p:spPr>
        <p:txBody>
          <a:bodyPr wrap="square" rtlCol="0">
            <a:spAutoFit/>
          </a:bodyPr>
          <a:lstStyle/>
          <a:p>
            <a:pPr defTabSz="457200"/>
            <a:r>
              <a:rPr lang="en-US" sz="2800" b="1" dirty="0" smtClean="0">
                <a:solidFill>
                  <a:schemeClr val="bg1"/>
                </a:solidFill>
              </a:rPr>
              <a:t>Six pieces of armor.</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1000"/>
                                        <p:tgtEl>
                                          <p:spTgt spid="4">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slide(fromBottom)">
                                      <p:cBhvr>
                                        <p:cTn id="11" dur="1000"/>
                                        <p:tgtEl>
                                          <p:spTgt spid="4">
                                            <p:txEl>
                                              <p:pRg st="2" end="2"/>
                                            </p:txEl>
                                          </p:spTgt>
                                        </p:tgtEl>
                                      </p:cBhvr>
                                    </p:animEffect>
                                  </p:childTnLst>
                                </p:cTn>
                              </p:par>
                            </p:childTnLst>
                          </p:cTn>
                        </p:par>
                        <p:par>
                          <p:cTn id="12" fill="hold">
                            <p:stCondLst>
                              <p:cond delay="2000"/>
                            </p:stCondLst>
                            <p:childTnLst>
                              <p:par>
                                <p:cTn id="13" presetID="23" presetClass="entr" presetSubtype="528"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p:cTn id="15"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6"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7" dur="2000" fill="hold"/>
                                        <p:tgtEl>
                                          <p:spTgt spid="4">
                                            <p:txEl>
                                              <p:pRg st="3" end="3"/>
                                            </p:txEl>
                                          </p:spTgt>
                                        </p:tgtEl>
                                        <p:attrNameLst>
                                          <p:attrName>ppt_x</p:attrName>
                                        </p:attrNameLst>
                                      </p:cBhvr>
                                      <p:tavLst>
                                        <p:tav tm="0">
                                          <p:val>
                                            <p:fltVal val="0.5"/>
                                          </p:val>
                                        </p:tav>
                                        <p:tav tm="100000">
                                          <p:val>
                                            <p:strVal val="#ppt_x"/>
                                          </p:val>
                                        </p:tav>
                                      </p:tavLst>
                                    </p:anim>
                                    <p:anim calcmode="lin" valueType="num">
                                      <p:cBhvr>
                                        <p:cTn id="18" dur="2000" fill="hold"/>
                                        <p:tgtEl>
                                          <p:spTgt spid="4">
                                            <p:txEl>
                                              <p:pRg st="3" end="3"/>
                                            </p:txEl>
                                          </p:spTgt>
                                        </p:tgtEl>
                                        <p:attrNameLst>
                                          <p:attrName>ppt_y</p:attrName>
                                        </p:attrNameLst>
                                      </p:cBhvr>
                                      <p:tavLst>
                                        <p:tav tm="0">
                                          <p:val>
                                            <p:fltVal val="0.5"/>
                                          </p:val>
                                        </p:tav>
                                        <p:tav tm="100000">
                                          <p:val>
                                            <p:strVal val="#ppt_y"/>
                                          </p:val>
                                        </p:tav>
                                      </p:tavLst>
                                    </p:anim>
                                  </p:childTnLst>
                                </p:cTn>
                              </p:par>
                            </p:childTnLst>
                          </p:cTn>
                        </p:par>
                        <p:par>
                          <p:cTn id="19" fill="hold">
                            <p:stCondLst>
                              <p:cond delay="4000"/>
                            </p:stCondLst>
                            <p:childTnLst>
                              <p:par>
                                <p:cTn id="20" presetID="1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4339650"/>
          </a:xfrm>
          <a:prstGeom prst="rect">
            <a:avLst/>
          </a:prstGeom>
          <a:noFill/>
        </p:spPr>
        <p:txBody>
          <a:bodyPr wrap="square" rtlCol="0">
            <a:spAutoFit/>
          </a:bodyPr>
          <a:lstStyle/>
          <a:p>
            <a:pPr defTabSz="457200"/>
            <a:r>
              <a:rPr lang="en-US" sz="2800" b="1" dirty="0" smtClean="0">
                <a:solidFill>
                  <a:schemeClr val="bg1"/>
                </a:solidFill>
              </a:rPr>
              <a:t>THOUGHTS ON Ephesians 6:14-17.</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400" b="1" dirty="0" smtClean="0">
                <a:solidFill>
                  <a:srgbClr val="FFFF00"/>
                </a:solidFill>
              </a:rPr>
              <a:t>	Stand firm therefore, HAVING </a:t>
            </a:r>
            <a:r>
              <a:rPr lang="en-US" sz="2400" b="1" u="sng" dirty="0" smtClean="0">
                <a:solidFill>
                  <a:srgbClr val="FFFF00"/>
                </a:solidFill>
              </a:rPr>
              <a:t>GIRDED YOUR LOINS WITH </a:t>
            </a:r>
            <a:r>
              <a:rPr lang="en-US" sz="2400" b="1" dirty="0" smtClean="0">
                <a:solidFill>
                  <a:srgbClr val="FFFF00"/>
                </a:solidFill>
              </a:rPr>
              <a:t>	</a:t>
            </a:r>
            <a:r>
              <a:rPr lang="en-US" sz="2400" b="1" u="sng" dirty="0" smtClean="0">
                <a:solidFill>
                  <a:srgbClr val="FFFF00"/>
                </a:solidFill>
              </a:rPr>
              <a:t>TRUTH</a:t>
            </a:r>
            <a:r>
              <a:rPr lang="en-US" sz="2400" b="1" dirty="0" smtClean="0">
                <a:solidFill>
                  <a:srgbClr val="FFFF00"/>
                </a:solidFill>
              </a:rPr>
              <a:t>, and HAVING PUT ON THE BREASTPLATE OF 	RIGHTEOUSNESS, </a:t>
            </a:r>
            <a:r>
              <a:rPr lang="en-US" sz="2400" b="1" dirty="0" smtClean="0">
                <a:solidFill>
                  <a:schemeClr val="bg1"/>
                </a:solidFill>
              </a:rPr>
              <a:t>[15]</a:t>
            </a:r>
            <a:r>
              <a:rPr lang="en-US" sz="2400" b="1" dirty="0" smtClean="0">
                <a:solidFill>
                  <a:srgbClr val="FFFF00"/>
                </a:solidFill>
              </a:rPr>
              <a:t> and having shod YOUR FEET WITH 	THE PREPARATION OF THE GOSPEL OF PEACE; </a:t>
            </a:r>
            <a:r>
              <a:rPr lang="en-US" sz="2400" b="1" dirty="0" smtClean="0">
                <a:solidFill>
                  <a:schemeClr val="bg1"/>
                </a:solidFill>
              </a:rPr>
              <a:t>[16]</a:t>
            </a:r>
            <a:r>
              <a:rPr lang="en-US" sz="2400" b="1" dirty="0" smtClean="0">
                <a:solidFill>
                  <a:srgbClr val="FFFF00"/>
                </a:solidFill>
              </a:rPr>
              <a:t> in 	addition to all, taking up the shield of faith with which you 	will be able to extinguish all the flaming arrows of the evil 	one. </a:t>
            </a:r>
            <a:r>
              <a:rPr lang="en-US" sz="2400" b="1" dirty="0" smtClean="0">
                <a:solidFill>
                  <a:schemeClr val="bg1"/>
                </a:solidFill>
              </a:rPr>
              <a:t>[17]</a:t>
            </a:r>
            <a:r>
              <a:rPr lang="en-US" sz="2400" b="1" dirty="0" smtClean="0">
                <a:solidFill>
                  <a:srgbClr val="FFFF00"/>
                </a:solidFill>
              </a:rPr>
              <a:t> And take THE HELMET OF SALVATION, and the 	sword of the Spirit, which is the word of God.</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 y="5405735"/>
            <a:ext cx="8077200" cy="523220"/>
          </a:xfrm>
          <a:prstGeom prst="rect">
            <a:avLst/>
          </a:prstGeom>
          <a:noFill/>
        </p:spPr>
        <p:txBody>
          <a:bodyPr wrap="square" rtlCol="0">
            <a:spAutoFit/>
          </a:bodyPr>
          <a:lstStyle/>
          <a:p>
            <a:pPr defTabSz="457200"/>
            <a:r>
              <a:rPr lang="en-US" sz="2800" b="1" dirty="0" smtClean="0">
                <a:solidFill>
                  <a:schemeClr val="bg1"/>
                </a:solidFill>
              </a:rPr>
              <a:t>The girdle of truth.</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4339650"/>
          </a:xfrm>
          <a:prstGeom prst="rect">
            <a:avLst/>
          </a:prstGeom>
          <a:noFill/>
        </p:spPr>
        <p:txBody>
          <a:bodyPr wrap="square" rtlCol="0">
            <a:spAutoFit/>
          </a:bodyPr>
          <a:lstStyle/>
          <a:p>
            <a:pPr defTabSz="457200"/>
            <a:r>
              <a:rPr lang="en-US" sz="2800" b="1" dirty="0" smtClean="0">
                <a:solidFill>
                  <a:schemeClr val="bg1"/>
                </a:solidFill>
              </a:rPr>
              <a:t>THOUGHTS ON Ephesians 6:14-17.</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400" b="1" dirty="0" smtClean="0">
                <a:solidFill>
                  <a:srgbClr val="FFFF00"/>
                </a:solidFill>
              </a:rPr>
              <a:t>	Stand firm therefore, HAVING GIRDED YOUR LOINS WITH 	TRUTH, and HAVING PUT ON </a:t>
            </a:r>
            <a:r>
              <a:rPr lang="en-US" sz="2400" b="1" u="sng" dirty="0" smtClean="0">
                <a:solidFill>
                  <a:srgbClr val="FFFF00"/>
                </a:solidFill>
              </a:rPr>
              <a:t>THE BREASTPLATE OF </a:t>
            </a:r>
            <a:r>
              <a:rPr lang="en-US" sz="2400" b="1" dirty="0" smtClean="0">
                <a:solidFill>
                  <a:srgbClr val="FFFF00"/>
                </a:solidFill>
              </a:rPr>
              <a:t>	</a:t>
            </a:r>
            <a:r>
              <a:rPr lang="en-US" sz="2400" b="1" u="sng" dirty="0" smtClean="0">
                <a:solidFill>
                  <a:srgbClr val="FFFF00"/>
                </a:solidFill>
              </a:rPr>
              <a:t>RIGHTEOUSNESS</a:t>
            </a:r>
            <a:r>
              <a:rPr lang="en-US" sz="2400" b="1" dirty="0" smtClean="0">
                <a:solidFill>
                  <a:srgbClr val="FFFF00"/>
                </a:solidFill>
              </a:rPr>
              <a:t>, </a:t>
            </a:r>
            <a:r>
              <a:rPr lang="en-US" sz="2400" b="1" dirty="0" smtClean="0">
                <a:solidFill>
                  <a:schemeClr val="bg1"/>
                </a:solidFill>
              </a:rPr>
              <a:t>[15]</a:t>
            </a:r>
            <a:r>
              <a:rPr lang="en-US" sz="2400" b="1" dirty="0" smtClean="0">
                <a:solidFill>
                  <a:srgbClr val="FFFF00"/>
                </a:solidFill>
              </a:rPr>
              <a:t> and having shod YOUR FEET WITH 	THE PREPARATION OF THE GOSPEL OF PEACE; </a:t>
            </a:r>
            <a:r>
              <a:rPr lang="en-US" sz="2400" b="1" dirty="0" smtClean="0">
                <a:solidFill>
                  <a:schemeClr val="bg1"/>
                </a:solidFill>
              </a:rPr>
              <a:t>[16]</a:t>
            </a:r>
            <a:r>
              <a:rPr lang="en-US" sz="2400" b="1" dirty="0" smtClean="0">
                <a:solidFill>
                  <a:srgbClr val="FFFF00"/>
                </a:solidFill>
              </a:rPr>
              <a:t> in 	addition to all, taking up the shield of faith with which you 	will be able to extinguish all the flaming arrows of the evil 	one. </a:t>
            </a:r>
            <a:r>
              <a:rPr lang="en-US" sz="2400" b="1" dirty="0" smtClean="0">
                <a:solidFill>
                  <a:schemeClr val="bg1"/>
                </a:solidFill>
              </a:rPr>
              <a:t>[17]</a:t>
            </a:r>
            <a:r>
              <a:rPr lang="en-US" sz="2400" b="1" dirty="0" smtClean="0">
                <a:solidFill>
                  <a:srgbClr val="FFFF00"/>
                </a:solidFill>
              </a:rPr>
              <a:t> And take THE HELMET OF SALVATION, and the 	sword of the Spirit, which is the word of God.</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 y="5405735"/>
            <a:ext cx="8077200" cy="523220"/>
          </a:xfrm>
          <a:prstGeom prst="rect">
            <a:avLst/>
          </a:prstGeom>
          <a:noFill/>
        </p:spPr>
        <p:txBody>
          <a:bodyPr wrap="square" rtlCol="0">
            <a:spAutoFit/>
          </a:bodyPr>
          <a:lstStyle/>
          <a:p>
            <a:pPr defTabSz="457200"/>
            <a:r>
              <a:rPr lang="en-US" sz="2800" b="1" dirty="0" smtClean="0">
                <a:solidFill>
                  <a:schemeClr val="bg1"/>
                </a:solidFill>
              </a:rPr>
              <a:t>The breastplate of righteousness.</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4339650"/>
          </a:xfrm>
          <a:prstGeom prst="rect">
            <a:avLst/>
          </a:prstGeom>
          <a:noFill/>
        </p:spPr>
        <p:txBody>
          <a:bodyPr wrap="square" rtlCol="0">
            <a:spAutoFit/>
          </a:bodyPr>
          <a:lstStyle/>
          <a:p>
            <a:pPr defTabSz="457200"/>
            <a:r>
              <a:rPr lang="en-US" sz="2800" b="1" dirty="0" smtClean="0">
                <a:solidFill>
                  <a:schemeClr val="bg1"/>
                </a:solidFill>
              </a:rPr>
              <a:t>THOUGHTS ON Ephesians 6:14-17.</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400" b="1" dirty="0" smtClean="0">
                <a:solidFill>
                  <a:srgbClr val="FFFF00"/>
                </a:solidFill>
              </a:rPr>
              <a:t>	Stand firm therefore, HAVING GIRDED YOUR LOINS WITH 	TRUTH, and HAVING PUT ON THE BREASTPLATE OF 	RIGHTEOUSNESS, </a:t>
            </a:r>
            <a:r>
              <a:rPr lang="en-US" sz="2400" b="1" dirty="0" smtClean="0">
                <a:solidFill>
                  <a:schemeClr val="bg1"/>
                </a:solidFill>
              </a:rPr>
              <a:t>[15]</a:t>
            </a:r>
            <a:r>
              <a:rPr lang="en-US" sz="2400" b="1" dirty="0" smtClean="0">
                <a:solidFill>
                  <a:srgbClr val="FFFF00"/>
                </a:solidFill>
              </a:rPr>
              <a:t> and having </a:t>
            </a:r>
            <a:r>
              <a:rPr lang="en-US" sz="2400" b="1" u="sng" dirty="0" smtClean="0">
                <a:solidFill>
                  <a:srgbClr val="FFFF00"/>
                </a:solidFill>
              </a:rPr>
              <a:t>shod YOUR FEET WITH </a:t>
            </a:r>
            <a:r>
              <a:rPr lang="en-US" sz="2400" b="1" dirty="0" smtClean="0">
                <a:solidFill>
                  <a:srgbClr val="FFFF00"/>
                </a:solidFill>
              </a:rPr>
              <a:t>	</a:t>
            </a:r>
            <a:r>
              <a:rPr lang="en-US" sz="2400" b="1" u="sng" dirty="0" smtClean="0">
                <a:solidFill>
                  <a:srgbClr val="FFFF00"/>
                </a:solidFill>
              </a:rPr>
              <a:t>THE PREPARATION OF THE GOSPEL OF PEACE</a:t>
            </a:r>
            <a:r>
              <a:rPr lang="en-US" sz="2400" b="1" dirty="0" smtClean="0">
                <a:solidFill>
                  <a:srgbClr val="FFFF00"/>
                </a:solidFill>
              </a:rPr>
              <a:t>; </a:t>
            </a:r>
            <a:r>
              <a:rPr lang="en-US" sz="2400" b="1" dirty="0" smtClean="0">
                <a:solidFill>
                  <a:schemeClr val="bg1"/>
                </a:solidFill>
              </a:rPr>
              <a:t>[16]</a:t>
            </a:r>
            <a:r>
              <a:rPr lang="en-US" sz="2400" b="1" dirty="0" smtClean="0">
                <a:solidFill>
                  <a:srgbClr val="FFFF00"/>
                </a:solidFill>
              </a:rPr>
              <a:t> in 	addition to all, taking up the shield of faith with which you 	will be able to extinguish all the flaming arrows of the evil 	one. </a:t>
            </a:r>
            <a:r>
              <a:rPr lang="en-US" sz="2400" b="1" dirty="0" smtClean="0">
                <a:solidFill>
                  <a:schemeClr val="bg1"/>
                </a:solidFill>
              </a:rPr>
              <a:t>[17]</a:t>
            </a:r>
            <a:r>
              <a:rPr lang="en-US" sz="2400" b="1" dirty="0" smtClean="0">
                <a:solidFill>
                  <a:srgbClr val="FFFF00"/>
                </a:solidFill>
              </a:rPr>
              <a:t> And take THE HELMET OF SALVATION, and the 	sword of the Spirit, which is the word of God.</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 y="5405735"/>
            <a:ext cx="8077200" cy="523220"/>
          </a:xfrm>
          <a:prstGeom prst="rect">
            <a:avLst/>
          </a:prstGeom>
          <a:noFill/>
        </p:spPr>
        <p:txBody>
          <a:bodyPr wrap="square" rtlCol="0">
            <a:spAutoFit/>
          </a:bodyPr>
          <a:lstStyle/>
          <a:p>
            <a:pPr defTabSz="457200"/>
            <a:r>
              <a:rPr lang="en-US" sz="2800" b="1" dirty="0" smtClean="0">
                <a:solidFill>
                  <a:schemeClr val="bg1"/>
                </a:solidFill>
              </a:rPr>
              <a:t>The shoes of peace.</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4339650"/>
          </a:xfrm>
          <a:prstGeom prst="rect">
            <a:avLst/>
          </a:prstGeom>
          <a:noFill/>
        </p:spPr>
        <p:txBody>
          <a:bodyPr wrap="square" rtlCol="0">
            <a:spAutoFit/>
          </a:bodyPr>
          <a:lstStyle/>
          <a:p>
            <a:pPr defTabSz="457200"/>
            <a:r>
              <a:rPr lang="en-US" sz="2800" b="1" dirty="0" smtClean="0">
                <a:solidFill>
                  <a:schemeClr val="bg1"/>
                </a:solidFill>
              </a:rPr>
              <a:t>THOUGHTS ON Ephesians 6:14-17.</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400" b="1" dirty="0" smtClean="0">
                <a:solidFill>
                  <a:srgbClr val="FFFF00"/>
                </a:solidFill>
              </a:rPr>
              <a:t>	Stand firm therefore, HAVING GIRDED YOUR LOINS WITH 	TRUTH, and HAVING PUT ON THE BREASTPLATE OF 	RIGHTEOUSNESS, </a:t>
            </a:r>
            <a:r>
              <a:rPr lang="en-US" sz="2400" b="1" dirty="0" smtClean="0">
                <a:solidFill>
                  <a:schemeClr val="bg1"/>
                </a:solidFill>
              </a:rPr>
              <a:t>[15]</a:t>
            </a:r>
            <a:r>
              <a:rPr lang="en-US" sz="2400" b="1" dirty="0" smtClean="0">
                <a:solidFill>
                  <a:srgbClr val="FFFF00"/>
                </a:solidFill>
              </a:rPr>
              <a:t> and having shod YOUR FEET WITH 	THE PREPARATION OF THE GOSPEL OF PEACE; </a:t>
            </a:r>
            <a:r>
              <a:rPr lang="en-US" sz="2400" b="1" dirty="0" smtClean="0">
                <a:solidFill>
                  <a:schemeClr val="bg1"/>
                </a:solidFill>
              </a:rPr>
              <a:t>[16]</a:t>
            </a:r>
            <a:r>
              <a:rPr lang="en-US" sz="2400" b="1" dirty="0" smtClean="0">
                <a:solidFill>
                  <a:srgbClr val="FFFF00"/>
                </a:solidFill>
              </a:rPr>
              <a:t> in 	addition to all, taking up </a:t>
            </a:r>
            <a:r>
              <a:rPr lang="en-US" sz="2400" b="1" u="sng" dirty="0" smtClean="0">
                <a:solidFill>
                  <a:srgbClr val="FFFF00"/>
                </a:solidFill>
              </a:rPr>
              <a:t>the shield of faith</a:t>
            </a:r>
            <a:r>
              <a:rPr lang="en-US" sz="2400" b="1" dirty="0" smtClean="0">
                <a:solidFill>
                  <a:srgbClr val="FFFF00"/>
                </a:solidFill>
              </a:rPr>
              <a:t> with which you 	will be able to extinguish all the flaming arrows of the evil 	one. </a:t>
            </a:r>
            <a:r>
              <a:rPr lang="en-US" sz="2400" b="1" dirty="0" smtClean="0">
                <a:solidFill>
                  <a:schemeClr val="bg1"/>
                </a:solidFill>
              </a:rPr>
              <a:t>[17]</a:t>
            </a:r>
            <a:r>
              <a:rPr lang="en-US" sz="2400" b="1" dirty="0" smtClean="0">
                <a:solidFill>
                  <a:srgbClr val="FFFF00"/>
                </a:solidFill>
              </a:rPr>
              <a:t> And take THE HELMET OF SALVATION, and the 	sword of the Spirit, which is the word of God.</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 y="5405735"/>
            <a:ext cx="8077200" cy="523220"/>
          </a:xfrm>
          <a:prstGeom prst="rect">
            <a:avLst/>
          </a:prstGeom>
          <a:noFill/>
        </p:spPr>
        <p:txBody>
          <a:bodyPr wrap="square" rtlCol="0">
            <a:spAutoFit/>
          </a:bodyPr>
          <a:lstStyle/>
          <a:p>
            <a:pPr defTabSz="457200"/>
            <a:r>
              <a:rPr lang="en-US" sz="2800" b="1" dirty="0" smtClean="0">
                <a:solidFill>
                  <a:schemeClr val="bg1"/>
                </a:solidFill>
              </a:rPr>
              <a:t>The shield of faith.</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4339650"/>
          </a:xfrm>
          <a:prstGeom prst="rect">
            <a:avLst/>
          </a:prstGeom>
          <a:noFill/>
        </p:spPr>
        <p:txBody>
          <a:bodyPr wrap="square" rtlCol="0">
            <a:spAutoFit/>
          </a:bodyPr>
          <a:lstStyle/>
          <a:p>
            <a:pPr defTabSz="457200"/>
            <a:r>
              <a:rPr lang="en-US" sz="2800" b="1" dirty="0" smtClean="0">
                <a:solidFill>
                  <a:schemeClr val="bg1"/>
                </a:solidFill>
              </a:rPr>
              <a:t>THOUGHTS ON Ephesians 6:14-17.</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400" b="1" dirty="0" smtClean="0">
                <a:solidFill>
                  <a:srgbClr val="FFFF00"/>
                </a:solidFill>
              </a:rPr>
              <a:t>	Stand firm therefore, HAVING GIRDED YOUR LOINS WITH 	TRUTH, and HAVING PUT ON THE BREASTPLATE OF 	RIGHTEOUSNESS, </a:t>
            </a:r>
            <a:r>
              <a:rPr lang="en-US" sz="2400" b="1" dirty="0" smtClean="0">
                <a:solidFill>
                  <a:schemeClr val="bg1"/>
                </a:solidFill>
              </a:rPr>
              <a:t>[15]</a:t>
            </a:r>
            <a:r>
              <a:rPr lang="en-US" sz="2400" b="1" dirty="0" smtClean="0">
                <a:solidFill>
                  <a:srgbClr val="FFFF00"/>
                </a:solidFill>
              </a:rPr>
              <a:t> and having shod YOUR FEET WITH 	THE PREPARATION OF THE GOSPEL OF PEACE; </a:t>
            </a:r>
            <a:r>
              <a:rPr lang="en-US" sz="2400" b="1" dirty="0" smtClean="0">
                <a:solidFill>
                  <a:schemeClr val="bg1"/>
                </a:solidFill>
              </a:rPr>
              <a:t>[16]</a:t>
            </a:r>
            <a:r>
              <a:rPr lang="en-US" sz="2400" b="1" dirty="0" smtClean="0">
                <a:solidFill>
                  <a:srgbClr val="FFFF00"/>
                </a:solidFill>
              </a:rPr>
              <a:t> in 	addition to all, taking up the shield of faith with which you 	will be able to extinguish all the flaming arrows of the evil 	one. </a:t>
            </a:r>
            <a:r>
              <a:rPr lang="en-US" sz="2400" b="1" dirty="0" smtClean="0">
                <a:solidFill>
                  <a:schemeClr val="bg1"/>
                </a:solidFill>
              </a:rPr>
              <a:t>[17]</a:t>
            </a:r>
            <a:r>
              <a:rPr lang="en-US" sz="2400" b="1" dirty="0" smtClean="0">
                <a:solidFill>
                  <a:srgbClr val="FFFF00"/>
                </a:solidFill>
              </a:rPr>
              <a:t> And take </a:t>
            </a:r>
            <a:r>
              <a:rPr lang="en-US" sz="2400" b="1" u="sng" dirty="0" smtClean="0">
                <a:solidFill>
                  <a:srgbClr val="FFFF00"/>
                </a:solidFill>
              </a:rPr>
              <a:t>THE HELMET OF SALVATION</a:t>
            </a:r>
            <a:r>
              <a:rPr lang="en-US" sz="2400" b="1" dirty="0" smtClean="0">
                <a:solidFill>
                  <a:srgbClr val="FFFF00"/>
                </a:solidFill>
              </a:rPr>
              <a:t>, and the 	sword of the Spirit, which is the word of God.</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 y="5405735"/>
            <a:ext cx="8077200" cy="523220"/>
          </a:xfrm>
          <a:prstGeom prst="rect">
            <a:avLst/>
          </a:prstGeom>
          <a:noFill/>
        </p:spPr>
        <p:txBody>
          <a:bodyPr wrap="square" rtlCol="0">
            <a:spAutoFit/>
          </a:bodyPr>
          <a:lstStyle/>
          <a:p>
            <a:pPr defTabSz="457200"/>
            <a:r>
              <a:rPr lang="en-US" sz="2800" b="1" dirty="0" smtClean="0">
                <a:solidFill>
                  <a:schemeClr val="bg1"/>
                </a:solidFill>
              </a:rPr>
              <a:t>The helmet of salvation.</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Greg\Documents\Preaching\Class Ideas\Spiritual Warfare\Armor Of God3.png"/>
          <p:cNvPicPr>
            <a:picLocks noChangeAspect="1" noChangeArrowheads="1"/>
          </p:cNvPicPr>
          <p:nvPr/>
        </p:nvPicPr>
        <p:blipFill>
          <a:blip r:embed="rId2" cstate="print"/>
          <a:srcRect/>
          <a:stretch>
            <a:fillRect/>
          </a:stretch>
        </p:blipFill>
        <p:spPr bwMode="auto">
          <a:xfrm>
            <a:off x="2057400" y="63500"/>
            <a:ext cx="5105400" cy="663159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4339650"/>
          </a:xfrm>
          <a:prstGeom prst="rect">
            <a:avLst/>
          </a:prstGeom>
          <a:noFill/>
        </p:spPr>
        <p:txBody>
          <a:bodyPr wrap="square" rtlCol="0">
            <a:spAutoFit/>
          </a:bodyPr>
          <a:lstStyle/>
          <a:p>
            <a:pPr defTabSz="457200"/>
            <a:r>
              <a:rPr lang="en-US" sz="2800" b="1" dirty="0" smtClean="0">
                <a:solidFill>
                  <a:schemeClr val="bg1"/>
                </a:solidFill>
              </a:rPr>
              <a:t>THOUGHTS ON Ephesians 6:14-17.</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400" b="1" dirty="0" smtClean="0">
                <a:solidFill>
                  <a:srgbClr val="FFFF00"/>
                </a:solidFill>
              </a:rPr>
              <a:t>	Stand firm therefore, HAVING GIRDED YOUR LOINS WITH 	TRUTH, and HAVING PUT ON THE BREASTPLATE OF 	RIGHTEOUSNESS, </a:t>
            </a:r>
            <a:r>
              <a:rPr lang="en-US" sz="2400" b="1" dirty="0" smtClean="0">
                <a:solidFill>
                  <a:schemeClr val="bg1"/>
                </a:solidFill>
              </a:rPr>
              <a:t>[15]</a:t>
            </a:r>
            <a:r>
              <a:rPr lang="en-US" sz="2400" b="1" dirty="0" smtClean="0">
                <a:solidFill>
                  <a:srgbClr val="FFFF00"/>
                </a:solidFill>
              </a:rPr>
              <a:t> and having shod YOUR FEET WITH 	THE PREPARATION OF THE GOSPEL OF PEACE; </a:t>
            </a:r>
            <a:r>
              <a:rPr lang="en-US" sz="2400" b="1" dirty="0" smtClean="0">
                <a:solidFill>
                  <a:schemeClr val="bg1"/>
                </a:solidFill>
              </a:rPr>
              <a:t>[16]</a:t>
            </a:r>
            <a:r>
              <a:rPr lang="en-US" sz="2400" b="1" dirty="0" smtClean="0">
                <a:solidFill>
                  <a:srgbClr val="FFFF00"/>
                </a:solidFill>
              </a:rPr>
              <a:t> in 	addition to all, taking up the shield of faith with which you 	will be able to extinguish all the flaming arrows of the evil 	one. </a:t>
            </a:r>
            <a:r>
              <a:rPr lang="en-US" sz="2400" b="1" dirty="0" smtClean="0">
                <a:solidFill>
                  <a:schemeClr val="bg1"/>
                </a:solidFill>
              </a:rPr>
              <a:t>[17]</a:t>
            </a:r>
            <a:r>
              <a:rPr lang="en-US" sz="2400" b="1" dirty="0" smtClean="0">
                <a:solidFill>
                  <a:srgbClr val="FFFF00"/>
                </a:solidFill>
              </a:rPr>
              <a:t> And take THE HELMET OF SALVATION, and </a:t>
            </a:r>
            <a:r>
              <a:rPr lang="en-US" sz="2400" b="1" u="sng" dirty="0" smtClean="0">
                <a:solidFill>
                  <a:srgbClr val="FFFF00"/>
                </a:solidFill>
              </a:rPr>
              <a:t>the </a:t>
            </a:r>
            <a:r>
              <a:rPr lang="en-US" sz="2400" b="1" dirty="0" smtClean="0">
                <a:solidFill>
                  <a:srgbClr val="FFFF00"/>
                </a:solidFill>
              </a:rPr>
              <a:t>	</a:t>
            </a:r>
            <a:r>
              <a:rPr lang="en-US" sz="2400" b="1" u="sng" dirty="0" smtClean="0">
                <a:solidFill>
                  <a:srgbClr val="FFFF00"/>
                </a:solidFill>
              </a:rPr>
              <a:t>sword of the Spirit</a:t>
            </a:r>
            <a:r>
              <a:rPr lang="en-US" sz="2400" b="1" dirty="0" smtClean="0">
                <a:solidFill>
                  <a:srgbClr val="FFFF00"/>
                </a:solidFill>
              </a:rPr>
              <a:t>, which is the word of God.</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 y="5405735"/>
            <a:ext cx="8077200" cy="523220"/>
          </a:xfrm>
          <a:prstGeom prst="rect">
            <a:avLst/>
          </a:prstGeom>
          <a:noFill/>
        </p:spPr>
        <p:txBody>
          <a:bodyPr wrap="square" rtlCol="0">
            <a:spAutoFit/>
          </a:bodyPr>
          <a:lstStyle/>
          <a:p>
            <a:pPr defTabSz="457200"/>
            <a:r>
              <a:rPr lang="en-US" sz="2800" b="1" dirty="0" smtClean="0">
                <a:solidFill>
                  <a:schemeClr val="bg1"/>
                </a:solidFill>
              </a:rPr>
              <a:t>The sword of the Spirit.</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2677656"/>
          </a:xfrm>
          <a:prstGeom prst="rect">
            <a:avLst/>
          </a:prstGeom>
          <a:noFill/>
        </p:spPr>
        <p:txBody>
          <a:bodyPr wrap="square" rtlCol="0">
            <a:spAutoFit/>
          </a:bodyPr>
          <a:lstStyle/>
          <a:p>
            <a:pPr defTabSz="457200"/>
            <a:r>
              <a:rPr lang="en-US" sz="2800" b="1" dirty="0" smtClean="0">
                <a:solidFill>
                  <a:schemeClr val="bg1"/>
                </a:solidFill>
              </a:rPr>
              <a:t>THOUGHTS ON 1John 2:16.</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800" b="1" dirty="0" smtClean="0">
                <a:solidFill>
                  <a:srgbClr val="FFFF00"/>
                </a:solidFill>
              </a:rPr>
              <a:t>	For all that is in the world, the lust of the flesh and 	the lust of the eyes and the boastful pride of life, is 	not from the Father, but is from the world.</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1000"/>
                                        <p:tgtEl>
                                          <p:spTgt spid="4">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slide(fromBottom)">
                                      <p:cBhvr>
                                        <p:cTn id="11" dur="1000"/>
                                        <p:tgtEl>
                                          <p:spTgt spid="4">
                                            <p:txEl>
                                              <p:pRg st="2" end="2"/>
                                            </p:txEl>
                                          </p:spTgt>
                                        </p:tgtEl>
                                      </p:cBhvr>
                                    </p:animEffect>
                                  </p:childTnLst>
                                </p:cTn>
                              </p:par>
                            </p:childTnLst>
                          </p:cTn>
                        </p:par>
                        <p:par>
                          <p:cTn id="12" fill="hold">
                            <p:stCondLst>
                              <p:cond delay="2000"/>
                            </p:stCondLst>
                            <p:childTnLst>
                              <p:par>
                                <p:cTn id="13" presetID="23" presetClass="entr" presetSubtype="528"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p:cTn id="15"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6"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7" dur="2000" fill="hold"/>
                                        <p:tgtEl>
                                          <p:spTgt spid="4">
                                            <p:txEl>
                                              <p:pRg st="3" end="3"/>
                                            </p:txEl>
                                          </p:spTgt>
                                        </p:tgtEl>
                                        <p:attrNameLst>
                                          <p:attrName>ppt_x</p:attrName>
                                        </p:attrNameLst>
                                      </p:cBhvr>
                                      <p:tavLst>
                                        <p:tav tm="0">
                                          <p:val>
                                            <p:fltVal val="0.5"/>
                                          </p:val>
                                        </p:tav>
                                        <p:tav tm="100000">
                                          <p:val>
                                            <p:strVal val="#ppt_x"/>
                                          </p:val>
                                        </p:tav>
                                      </p:tavLst>
                                    </p:anim>
                                    <p:anim calcmode="lin" valueType="num">
                                      <p:cBhvr>
                                        <p:cTn id="18" dur="2000" fill="hold"/>
                                        <p:tgtEl>
                                          <p:spTgt spid="4">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2677656"/>
          </a:xfrm>
          <a:prstGeom prst="rect">
            <a:avLst/>
          </a:prstGeom>
          <a:noFill/>
        </p:spPr>
        <p:txBody>
          <a:bodyPr wrap="square" rtlCol="0">
            <a:spAutoFit/>
          </a:bodyPr>
          <a:lstStyle/>
          <a:p>
            <a:pPr defTabSz="457200"/>
            <a:r>
              <a:rPr lang="en-US" sz="2800" b="1" dirty="0" smtClean="0">
                <a:solidFill>
                  <a:schemeClr val="bg1"/>
                </a:solidFill>
              </a:rPr>
              <a:t>THOUGHTS ON 1John 2:16.</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800" b="1" dirty="0" smtClean="0">
                <a:solidFill>
                  <a:srgbClr val="FFFF00"/>
                </a:solidFill>
              </a:rPr>
              <a:t>	</a:t>
            </a:r>
            <a:r>
              <a:rPr lang="en-US" sz="2800" b="1" u="sng" dirty="0" smtClean="0">
                <a:solidFill>
                  <a:srgbClr val="FFFF00"/>
                </a:solidFill>
              </a:rPr>
              <a:t>For all that is in the world</a:t>
            </a:r>
            <a:r>
              <a:rPr lang="en-US" sz="2800" b="1" dirty="0" smtClean="0">
                <a:solidFill>
                  <a:srgbClr val="FFFF00"/>
                </a:solidFill>
              </a:rPr>
              <a:t>, the lust of the flesh and 	the lust of the eyes and the boastful pride of life, </a:t>
            </a:r>
            <a:r>
              <a:rPr lang="en-US" sz="2800" b="1" u="sng" dirty="0" smtClean="0">
                <a:solidFill>
                  <a:srgbClr val="FFFF00"/>
                </a:solidFill>
              </a:rPr>
              <a:t>is</a:t>
            </a:r>
            <a:r>
              <a:rPr lang="en-US" sz="2800" b="1" dirty="0" smtClean="0">
                <a:solidFill>
                  <a:srgbClr val="FFFF00"/>
                </a:solidFill>
              </a:rPr>
              <a:t> 	</a:t>
            </a:r>
            <a:r>
              <a:rPr lang="en-US" sz="2800" b="1" u="sng" dirty="0" smtClean="0">
                <a:solidFill>
                  <a:srgbClr val="FFFF00"/>
                </a:solidFill>
              </a:rPr>
              <a:t>not from the Father, but is from the world</a:t>
            </a:r>
            <a:r>
              <a:rPr lang="en-US" sz="2800" b="1" dirty="0" smtClean="0">
                <a:solidFill>
                  <a:srgbClr val="FFFF00"/>
                </a:solidFill>
              </a:rPr>
              <a:t>.</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 y="3657600"/>
            <a:ext cx="8077200" cy="2893100"/>
          </a:xfrm>
          <a:prstGeom prst="rect">
            <a:avLst/>
          </a:prstGeom>
          <a:noFill/>
        </p:spPr>
        <p:txBody>
          <a:bodyPr wrap="square" rtlCol="0">
            <a:spAutoFit/>
          </a:bodyPr>
          <a:lstStyle/>
          <a:p>
            <a:pPr defTabSz="457200"/>
            <a:r>
              <a:rPr lang="en-US" sz="2800" b="1" dirty="0" smtClean="0">
                <a:solidFill>
                  <a:schemeClr val="bg1"/>
                </a:solidFill>
              </a:rPr>
              <a:t>The term ‘world’ in this verse 							does not mean creation.</a:t>
            </a:r>
          </a:p>
          <a:p>
            <a:pPr defTabSz="457200"/>
            <a:endParaRPr lang="en-US" sz="1400" b="1" dirty="0" smtClean="0">
              <a:solidFill>
                <a:schemeClr val="bg1"/>
              </a:solidFill>
            </a:endParaRPr>
          </a:p>
          <a:p>
            <a:pPr defTabSz="457200"/>
            <a:r>
              <a:rPr lang="en-US" sz="2800" b="1" dirty="0" smtClean="0">
                <a:solidFill>
                  <a:schemeClr val="bg1"/>
                </a:solidFill>
              </a:rPr>
              <a:t>Romans 12:1-2</a:t>
            </a:r>
          </a:p>
          <a:p>
            <a:pPr defTabSz="457200"/>
            <a:endParaRPr lang="en-US" sz="1400" b="1" dirty="0" smtClean="0">
              <a:solidFill>
                <a:schemeClr val="bg1"/>
              </a:solidFill>
            </a:endParaRPr>
          </a:p>
          <a:p>
            <a:pPr defTabSz="457200"/>
            <a:r>
              <a:rPr lang="en-US" sz="2800" b="1" dirty="0" smtClean="0">
                <a:solidFill>
                  <a:schemeClr val="bg1"/>
                </a:solidFill>
              </a:rPr>
              <a:t>1John 5:19</a:t>
            </a:r>
          </a:p>
          <a:p>
            <a:pPr defTabSz="457200"/>
            <a:endParaRPr lang="en-US" sz="1400" b="1" dirty="0" smtClean="0">
              <a:solidFill>
                <a:schemeClr val="bg1"/>
              </a:solidFill>
            </a:endParaRPr>
          </a:p>
          <a:p>
            <a:pPr defTabSz="457200"/>
            <a:r>
              <a:rPr lang="en-US" sz="2800" b="1" dirty="0" smtClean="0">
                <a:solidFill>
                  <a:schemeClr val="bg1"/>
                </a:solidFill>
              </a:rPr>
              <a:t>Colossians 2:8</a:t>
            </a:r>
            <a:endParaRPr lang="en-US" sz="2800" b="1" dirty="0">
              <a:solidFill>
                <a:schemeClr val="bg1"/>
              </a:solidFill>
            </a:endParaRPr>
          </a:p>
        </p:txBody>
      </p:sp>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2677656"/>
          </a:xfrm>
          <a:prstGeom prst="rect">
            <a:avLst/>
          </a:prstGeom>
          <a:noFill/>
        </p:spPr>
        <p:txBody>
          <a:bodyPr wrap="square" rtlCol="0">
            <a:spAutoFit/>
          </a:bodyPr>
          <a:lstStyle/>
          <a:p>
            <a:pPr defTabSz="457200"/>
            <a:r>
              <a:rPr lang="en-US" sz="2800" b="1" dirty="0" smtClean="0">
                <a:solidFill>
                  <a:schemeClr val="bg1"/>
                </a:solidFill>
              </a:rPr>
              <a:t>THOUGHTS ON 1John 2:16.</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800" b="1" dirty="0" smtClean="0">
                <a:solidFill>
                  <a:srgbClr val="FFFF00"/>
                </a:solidFill>
              </a:rPr>
              <a:t>	For all that is in the world, </a:t>
            </a:r>
            <a:r>
              <a:rPr lang="en-US" sz="2800" b="1" u="sng" dirty="0" smtClean="0">
                <a:solidFill>
                  <a:srgbClr val="FFFF00"/>
                </a:solidFill>
              </a:rPr>
              <a:t>the lust of the flesh</a:t>
            </a:r>
            <a:r>
              <a:rPr lang="en-US" sz="2800" b="1" dirty="0" smtClean="0">
                <a:solidFill>
                  <a:srgbClr val="FFFF00"/>
                </a:solidFill>
              </a:rPr>
              <a:t> and 	the lust of the eyes and the boastful pride of life, is 	not from the Father, but is from the world.</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 y="4001631"/>
            <a:ext cx="8077200" cy="2246769"/>
          </a:xfrm>
          <a:prstGeom prst="rect">
            <a:avLst/>
          </a:prstGeom>
          <a:noFill/>
        </p:spPr>
        <p:txBody>
          <a:bodyPr wrap="square" rtlCol="0">
            <a:spAutoFit/>
          </a:bodyPr>
          <a:lstStyle/>
          <a:p>
            <a:pPr defTabSz="457200"/>
            <a:r>
              <a:rPr lang="en-US" sz="2800" b="1" dirty="0" smtClean="0">
                <a:solidFill>
                  <a:schemeClr val="bg1"/>
                </a:solidFill>
              </a:rPr>
              <a:t>James 1:14</a:t>
            </a:r>
          </a:p>
          <a:p>
            <a:pPr defTabSz="457200"/>
            <a:endParaRPr lang="en-US" sz="2800" b="1" dirty="0" smtClean="0">
              <a:solidFill>
                <a:schemeClr val="bg1"/>
              </a:solidFill>
            </a:endParaRPr>
          </a:p>
          <a:p>
            <a:pPr defTabSz="457200"/>
            <a:r>
              <a:rPr lang="en-US" sz="2800" b="1" dirty="0" smtClean="0">
                <a:solidFill>
                  <a:schemeClr val="bg1"/>
                </a:solidFill>
              </a:rPr>
              <a:t>Romans 6:12; 13:14</a:t>
            </a:r>
          </a:p>
          <a:p>
            <a:pPr defTabSz="457200"/>
            <a:endParaRPr lang="en-US" sz="2800" b="1" dirty="0" smtClean="0">
              <a:solidFill>
                <a:schemeClr val="bg1"/>
              </a:solidFill>
            </a:endParaRPr>
          </a:p>
          <a:p>
            <a:pPr defTabSz="457200"/>
            <a:r>
              <a:rPr lang="en-US" sz="2800" b="1" dirty="0" smtClean="0">
                <a:solidFill>
                  <a:schemeClr val="bg1"/>
                </a:solidFill>
              </a:rPr>
              <a:t>1Peter 1:14</a:t>
            </a:r>
            <a:endParaRPr lang="en-US" sz="2800" b="1" dirty="0">
              <a:solidFill>
                <a:schemeClr val="bg1"/>
              </a:solidFill>
            </a:endParaRPr>
          </a:p>
        </p:txBody>
      </p:sp>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2677656"/>
          </a:xfrm>
          <a:prstGeom prst="rect">
            <a:avLst/>
          </a:prstGeom>
          <a:noFill/>
        </p:spPr>
        <p:txBody>
          <a:bodyPr wrap="square" rtlCol="0">
            <a:spAutoFit/>
          </a:bodyPr>
          <a:lstStyle/>
          <a:p>
            <a:pPr defTabSz="457200"/>
            <a:r>
              <a:rPr lang="en-US" sz="2800" b="1" dirty="0" smtClean="0">
                <a:solidFill>
                  <a:schemeClr val="bg1"/>
                </a:solidFill>
              </a:rPr>
              <a:t>THOUGHTS ON 1John 2:16.</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800" b="1" dirty="0" smtClean="0">
                <a:solidFill>
                  <a:srgbClr val="FFFF00"/>
                </a:solidFill>
              </a:rPr>
              <a:t>	For all that is in the world, the lust of the flesh and 	</a:t>
            </a:r>
            <a:r>
              <a:rPr lang="en-US" sz="2800" b="1" u="sng" dirty="0" smtClean="0">
                <a:solidFill>
                  <a:srgbClr val="FFFF00"/>
                </a:solidFill>
              </a:rPr>
              <a:t>the lust of the eyes</a:t>
            </a:r>
            <a:r>
              <a:rPr lang="en-US" sz="2800" b="1" dirty="0" smtClean="0">
                <a:solidFill>
                  <a:srgbClr val="FFFF00"/>
                </a:solidFill>
              </a:rPr>
              <a:t> and the boastful pride of life, is 	not from the Father, but is from the world.</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 y="4077831"/>
            <a:ext cx="8077200" cy="2246769"/>
          </a:xfrm>
          <a:prstGeom prst="rect">
            <a:avLst/>
          </a:prstGeom>
          <a:noFill/>
        </p:spPr>
        <p:txBody>
          <a:bodyPr wrap="square" rtlCol="0">
            <a:spAutoFit/>
          </a:bodyPr>
          <a:lstStyle/>
          <a:p>
            <a:pPr defTabSz="457200"/>
            <a:r>
              <a:rPr lang="en-US" sz="2800" b="1" dirty="0" smtClean="0">
                <a:solidFill>
                  <a:schemeClr val="bg1"/>
                </a:solidFill>
              </a:rPr>
              <a:t>Matthew </a:t>
            </a:r>
            <a:r>
              <a:rPr lang="en-US" sz="2800" b="1" dirty="0" smtClean="0">
                <a:solidFill>
                  <a:schemeClr val="bg1"/>
                </a:solidFill>
              </a:rPr>
              <a:t>5:27-28</a:t>
            </a:r>
            <a:endParaRPr lang="en-US" sz="2800" b="1" dirty="0" smtClean="0">
              <a:solidFill>
                <a:schemeClr val="bg1"/>
              </a:solidFill>
            </a:endParaRPr>
          </a:p>
          <a:p>
            <a:pPr defTabSz="457200"/>
            <a:endParaRPr lang="en-US" sz="2800" b="1" dirty="0" smtClean="0">
              <a:solidFill>
                <a:schemeClr val="bg1"/>
              </a:solidFill>
            </a:endParaRPr>
          </a:p>
          <a:p>
            <a:pPr defTabSz="457200"/>
            <a:r>
              <a:rPr lang="en-US" sz="2800" b="1" dirty="0" smtClean="0">
                <a:solidFill>
                  <a:schemeClr val="bg1"/>
                </a:solidFill>
              </a:rPr>
              <a:t>1Thessalonians 4:5</a:t>
            </a:r>
          </a:p>
          <a:p>
            <a:pPr defTabSz="457200"/>
            <a:endParaRPr lang="en-US" sz="2800" b="1" dirty="0" smtClean="0">
              <a:solidFill>
                <a:schemeClr val="bg1"/>
              </a:solidFill>
            </a:endParaRPr>
          </a:p>
          <a:p>
            <a:pPr defTabSz="457200"/>
            <a:r>
              <a:rPr lang="en-US" sz="2800" b="1" dirty="0" smtClean="0">
                <a:solidFill>
                  <a:schemeClr val="bg1"/>
                </a:solidFill>
              </a:rPr>
              <a:t>Titus 3:3</a:t>
            </a:r>
            <a:endParaRPr lang="en-US" sz="2800" b="1" dirty="0">
              <a:solidFill>
                <a:schemeClr val="bg1"/>
              </a:solidFill>
            </a:endParaRPr>
          </a:p>
        </p:txBody>
      </p:sp>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2677656"/>
          </a:xfrm>
          <a:prstGeom prst="rect">
            <a:avLst/>
          </a:prstGeom>
          <a:noFill/>
        </p:spPr>
        <p:txBody>
          <a:bodyPr wrap="square" rtlCol="0">
            <a:spAutoFit/>
          </a:bodyPr>
          <a:lstStyle/>
          <a:p>
            <a:pPr defTabSz="457200"/>
            <a:r>
              <a:rPr lang="en-US" sz="2800" b="1" dirty="0" smtClean="0">
                <a:solidFill>
                  <a:schemeClr val="bg1"/>
                </a:solidFill>
              </a:rPr>
              <a:t>THOUGHTS ON 1John 2:16.</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800" b="1" dirty="0" smtClean="0">
                <a:solidFill>
                  <a:srgbClr val="FFFF00"/>
                </a:solidFill>
              </a:rPr>
              <a:t>	For all that is in the world, the lust of the flesh and 	the lust of the eyes and </a:t>
            </a:r>
            <a:r>
              <a:rPr lang="en-US" sz="2800" b="1" u="sng" dirty="0" smtClean="0">
                <a:solidFill>
                  <a:srgbClr val="FFFF00"/>
                </a:solidFill>
              </a:rPr>
              <a:t>the boastful pride of life</a:t>
            </a:r>
            <a:r>
              <a:rPr lang="en-US" sz="2800" b="1" dirty="0" smtClean="0">
                <a:solidFill>
                  <a:srgbClr val="FFFF00"/>
                </a:solidFill>
              </a:rPr>
              <a:t>, is 	not from the Father, but is from the world.</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 y="3928408"/>
            <a:ext cx="8077200" cy="2246769"/>
          </a:xfrm>
          <a:prstGeom prst="rect">
            <a:avLst/>
          </a:prstGeom>
          <a:noFill/>
        </p:spPr>
        <p:txBody>
          <a:bodyPr wrap="square" rtlCol="0">
            <a:spAutoFit/>
          </a:bodyPr>
          <a:lstStyle/>
          <a:p>
            <a:pPr defTabSz="457200"/>
            <a:r>
              <a:rPr lang="en-US" sz="2800" b="1" dirty="0" smtClean="0">
                <a:solidFill>
                  <a:schemeClr val="bg1"/>
                </a:solidFill>
              </a:rPr>
              <a:t>1Timothy 3:6</a:t>
            </a:r>
          </a:p>
          <a:p>
            <a:pPr defTabSz="457200"/>
            <a:endParaRPr lang="en-US" sz="2800" b="1" dirty="0" smtClean="0">
              <a:solidFill>
                <a:schemeClr val="bg1"/>
              </a:solidFill>
            </a:endParaRPr>
          </a:p>
          <a:p>
            <a:pPr defTabSz="457200"/>
            <a:r>
              <a:rPr lang="en-US" sz="2800" b="1" dirty="0" smtClean="0">
                <a:solidFill>
                  <a:schemeClr val="bg1"/>
                </a:solidFill>
              </a:rPr>
              <a:t>2Peter 3:3</a:t>
            </a:r>
          </a:p>
          <a:p>
            <a:pPr defTabSz="457200"/>
            <a:endParaRPr lang="en-US" sz="2800" b="1" dirty="0" smtClean="0">
              <a:solidFill>
                <a:schemeClr val="bg1"/>
              </a:solidFill>
            </a:endParaRPr>
          </a:p>
          <a:p>
            <a:pPr defTabSz="457200"/>
            <a:r>
              <a:rPr lang="en-US" sz="2800" b="1" dirty="0" smtClean="0">
                <a:solidFill>
                  <a:schemeClr val="bg1"/>
                </a:solidFill>
              </a:rPr>
              <a:t>Jude 1:16,18</a:t>
            </a:r>
          </a:p>
        </p:txBody>
      </p:sp>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1"/>
            <a:ext cx="8229600" cy="4401205"/>
          </a:xfrm>
          <a:prstGeom prst="rect">
            <a:avLst/>
          </a:prstGeom>
          <a:noFill/>
        </p:spPr>
        <p:txBody>
          <a:bodyPr wrap="square" rtlCol="0">
            <a:spAutoFit/>
          </a:bodyPr>
          <a:lstStyle/>
          <a:p>
            <a:pPr defTabSz="457200"/>
            <a:r>
              <a:rPr lang="en-US" sz="2800" b="1" dirty="0" smtClean="0">
                <a:solidFill>
                  <a:schemeClr val="bg1"/>
                </a:solidFill>
              </a:rPr>
              <a:t>CONCLUSION:</a:t>
            </a:r>
          </a:p>
          <a:p>
            <a:pPr defTabSz="457200"/>
            <a:endParaRPr lang="en-US" sz="2800" b="1" dirty="0" smtClean="0">
              <a:solidFill>
                <a:schemeClr val="bg1"/>
              </a:solidFill>
            </a:endParaRPr>
          </a:p>
          <a:p>
            <a:pPr defTabSz="457200"/>
            <a:r>
              <a:rPr lang="en-US" sz="2800" b="1" dirty="0" smtClean="0">
                <a:solidFill>
                  <a:schemeClr val="bg1"/>
                </a:solidFill>
              </a:rPr>
              <a:t>The things mentioned by John in this verse have come to be called "the three avenues of temptation."</a:t>
            </a:r>
          </a:p>
          <a:p>
            <a:pPr defTabSz="457200"/>
            <a:endParaRPr lang="en-US" sz="2800" b="1" dirty="0" smtClean="0">
              <a:solidFill>
                <a:schemeClr val="bg1"/>
              </a:solidFill>
            </a:endParaRPr>
          </a:p>
          <a:p>
            <a:pPr defTabSz="457200"/>
            <a:r>
              <a:rPr lang="en-US" sz="2800" b="1" dirty="0" smtClean="0">
                <a:solidFill>
                  <a:schemeClr val="bg1"/>
                </a:solidFill>
              </a:rPr>
              <a:t>A.	The triple temptation of Eve (</a:t>
            </a:r>
            <a:r>
              <a:rPr lang="en-US" sz="2800" b="1" dirty="0" smtClean="0">
                <a:solidFill>
                  <a:srgbClr val="FFFF00"/>
                </a:solidFill>
              </a:rPr>
              <a:t>Gen. 3:1-6</a:t>
            </a:r>
            <a:r>
              <a:rPr lang="en-US" sz="2800" b="1" dirty="0" smtClean="0">
                <a:solidFill>
                  <a:schemeClr val="bg1"/>
                </a:solidFill>
              </a:rPr>
              <a:t>):</a:t>
            </a:r>
          </a:p>
          <a:p>
            <a:pPr defTabSz="457200"/>
            <a:r>
              <a:rPr lang="en-US" sz="2800" b="1" dirty="0" smtClean="0">
                <a:solidFill>
                  <a:schemeClr val="bg1"/>
                </a:solidFill>
              </a:rPr>
              <a:t>	1.	The fruit was good to eat (flesh).</a:t>
            </a:r>
          </a:p>
          <a:p>
            <a:pPr defTabSz="457200"/>
            <a:r>
              <a:rPr lang="en-US" sz="2800" b="1" dirty="0" smtClean="0">
                <a:solidFill>
                  <a:schemeClr val="bg1"/>
                </a:solidFill>
              </a:rPr>
              <a:t>	2.	Beautiful to see (eyes).</a:t>
            </a:r>
          </a:p>
          <a:p>
            <a:pPr defTabSz="457200"/>
            <a:r>
              <a:rPr lang="en-US" sz="2800" b="1" dirty="0" smtClean="0">
                <a:solidFill>
                  <a:schemeClr val="bg1"/>
                </a:solidFill>
              </a:rPr>
              <a:t>	3.	Would make one as God, knowing 							good and evil (vain glory).</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1000"/>
                                        <p:tgtEl>
                                          <p:spTgt spid="4">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slide(fromBottom)">
                                      <p:cBhvr>
                                        <p:cTn id="11" dur="1000"/>
                                        <p:tgtEl>
                                          <p:spTgt spid="4">
                                            <p:txEl>
                                              <p:pRg st="2" end="2"/>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slide(fromBottom)">
                                      <p:cBhvr>
                                        <p:cTn id="15" dur="1000"/>
                                        <p:tgtEl>
                                          <p:spTgt spid="4">
                                            <p:txEl>
                                              <p:pRg st="4" end="4"/>
                                            </p:txEl>
                                          </p:spTgt>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slide(fromBottom)">
                                      <p:cBhvr>
                                        <p:cTn id="19" dur="1000"/>
                                        <p:tgtEl>
                                          <p:spTgt spid="4">
                                            <p:txEl>
                                              <p:pRg st="5" end="5"/>
                                            </p:txEl>
                                          </p:spTgt>
                                        </p:tgtEl>
                                      </p:cBhvr>
                                    </p:animEffect>
                                  </p:childTnLst>
                                </p:cTn>
                              </p:par>
                            </p:childTnLst>
                          </p:cTn>
                        </p:par>
                        <p:par>
                          <p:cTn id="20" fill="hold">
                            <p:stCondLst>
                              <p:cond delay="4000"/>
                            </p:stCondLst>
                            <p:childTnLst>
                              <p:par>
                                <p:cTn id="21" presetID="12" presetClass="entr" presetSubtype="4" fill="hold"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slide(fromBottom)">
                                      <p:cBhvr>
                                        <p:cTn id="23" dur="1000"/>
                                        <p:tgtEl>
                                          <p:spTgt spid="4">
                                            <p:txEl>
                                              <p:pRg st="6" end="6"/>
                                            </p:txEl>
                                          </p:spTgt>
                                        </p:tgtEl>
                                      </p:cBhvr>
                                    </p:animEffect>
                                  </p:childTnLst>
                                </p:cTn>
                              </p:par>
                            </p:childTnLst>
                          </p:cTn>
                        </p:par>
                        <p:par>
                          <p:cTn id="24" fill="hold">
                            <p:stCondLst>
                              <p:cond delay="5000"/>
                            </p:stCondLst>
                            <p:childTnLst>
                              <p:par>
                                <p:cTn id="25" presetID="12" presetClass="entr" presetSubtype="4" fill="hold" nodeType="after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slide(fromBottom)">
                                      <p:cBhvr>
                                        <p:cTn id="27"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1"/>
            <a:ext cx="8229600" cy="4832092"/>
          </a:xfrm>
          <a:prstGeom prst="rect">
            <a:avLst/>
          </a:prstGeom>
          <a:noFill/>
        </p:spPr>
        <p:txBody>
          <a:bodyPr wrap="square" rtlCol="0">
            <a:spAutoFit/>
          </a:bodyPr>
          <a:lstStyle/>
          <a:p>
            <a:pPr defTabSz="457200"/>
            <a:r>
              <a:rPr lang="en-US" sz="2800" b="1" dirty="0" smtClean="0">
                <a:solidFill>
                  <a:schemeClr val="bg1"/>
                </a:solidFill>
              </a:rPr>
              <a:t>CONCLUSION:</a:t>
            </a:r>
          </a:p>
          <a:p>
            <a:pPr defTabSz="457200"/>
            <a:endParaRPr lang="en-US" sz="2800" b="1" dirty="0" smtClean="0">
              <a:solidFill>
                <a:schemeClr val="bg1"/>
              </a:solidFill>
            </a:endParaRPr>
          </a:p>
          <a:p>
            <a:pPr defTabSz="457200"/>
            <a:r>
              <a:rPr lang="en-US" sz="2800" b="1" dirty="0" smtClean="0">
                <a:solidFill>
                  <a:schemeClr val="bg1"/>
                </a:solidFill>
              </a:rPr>
              <a:t>The things mentioned by John in this verse have come to be called "the three avenues of temptation."</a:t>
            </a:r>
          </a:p>
          <a:p>
            <a:pPr defTabSz="457200"/>
            <a:endParaRPr lang="en-US" sz="2800" b="1" dirty="0" smtClean="0">
              <a:solidFill>
                <a:schemeClr val="bg1"/>
              </a:solidFill>
            </a:endParaRPr>
          </a:p>
          <a:p>
            <a:pPr defTabSz="457200"/>
            <a:r>
              <a:rPr lang="en-US" sz="2800" b="1" dirty="0" smtClean="0">
                <a:solidFill>
                  <a:schemeClr val="bg1"/>
                </a:solidFill>
              </a:rPr>
              <a:t>B.	And the triple temptation of Christ (</a:t>
            </a:r>
            <a:r>
              <a:rPr lang="en-US" sz="2800" b="1" dirty="0" smtClean="0">
                <a:solidFill>
                  <a:srgbClr val="FFFF00"/>
                </a:solidFill>
              </a:rPr>
              <a:t>Mt. 4:1-11</a:t>
            </a:r>
            <a:r>
              <a:rPr lang="en-US" sz="2800" b="1" dirty="0" smtClean="0">
                <a:solidFill>
                  <a:schemeClr val="bg1"/>
                </a:solidFill>
              </a:rPr>
              <a:t>):</a:t>
            </a:r>
          </a:p>
          <a:p>
            <a:pPr defTabSz="457200"/>
            <a:r>
              <a:rPr lang="en-US" sz="2800" b="1" dirty="0" smtClean="0">
                <a:solidFill>
                  <a:schemeClr val="bg1"/>
                </a:solidFill>
              </a:rPr>
              <a:t>	1.	He was hungry (flesh).</a:t>
            </a:r>
          </a:p>
          <a:p>
            <a:pPr defTabSz="457200"/>
            <a:r>
              <a:rPr lang="en-US" sz="2800" b="1" dirty="0" smtClean="0">
                <a:solidFill>
                  <a:schemeClr val="bg1"/>
                </a:solidFill>
              </a:rPr>
              <a:t>	2.	Satan showed him all the kingdoms 							of the world(eyes).</a:t>
            </a:r>
          </a:p>
          <a:p>
            <a:pPr defTabSz="457200"/>
            <a:r>
              <a:rPr lang="en-US" sz="2800" b="1" dirty="0" smtClean="0">
                <a:solidFill>
                  <a:schemeClr val="bg1"/>
                </a:solidFill>
              </a:rPr>
              <a:t>	3.	The vainglorious triumph of leaping from 					the parapet of the temple unharmed.</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slide(fromBottom)">
                                      <p:cBhvr>
                                        <p:cTn id="7" dur="1000"/>
                                        <p:tgtEl>
                                          <p:spTgt spid="4">
                                            <p:txEl>
                                              <p:pRg st="5" end="5"/>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Effect transition="in" filter="slide(fromBottom)">
                                      <p:cBhvr>
                                        <p:cTn id="11" dur="1000"/>
                                        <p:tgtEl>
                                          <p:spTgt spid="4">
                                            <p:txEl>
                                              <p:pRg st="6" end="6"/>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Effect transition="in" filter="slide(fromBottom)">
                                      <p:cBhvr>
                                        <p:cTn id="15"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1"/>
            <a:ext cx="8229600" cy="3108543"/>
          </a:xfrm>
          <a:prstGeom prst="rect">
            <a:avLst/>
          </a:prstGeom>
          <a:noFill/>
        </p:spPr>
        <p:txBody>
          <a:bodyPr wrap="square" rtlCol="0">
            <a:spAutoFit/>
          </a:bodyPr>
          <a:lstStyle/>
          <a:p>
            <a:pPr defTabSz="457200"/>
            <a:r>
              <a:rPr lang="en-US" sz="2800" b="1" dirty="0" smtClean="0">
                <a:solidFill>
                  <a:schemeClr val="bg1"/>
                </a:solidFill>
              </a:rPr>
              <a:t>NEXT WEEK:</a:t>
            </a:r>
          </a:p>
          <a:p>
            <a:pPr defTabSz="457200"/>
            <a:endParaRPr lang="en-US" sz="2800" b="1" dirty="0" smtClean="0">
              <a:solidFill>
                <a:schemeClr val="bg1"/>
              </a:solidFill>
            </a:endParaRPr>
          </a:p>
          <a:p>
            <a:pPr defTabSz="457200"/>
            <a:r>
              <a:rPr lang="en-US" sz="2800" b="1" dirty="0" smtClean="0">
                <a:solidFill>
                  <a:schemeClr val="bg1"/>
                </a:solidFill>
              </a:rPr>
              <a:t>THOUGHTS ON		Genesis 3:1-6</a:t>
            </a:r>
          </a:p>
          <a:p>
            <a:pPr defTabSz="457200"/>
            <a:endParaRPr lang="en-US" sz="2800" b="1" dirty="0" smtClean="0">
              <a:solidFill>
                <a:schemeClr val="bg1"/>
              </a:solidFill>
            </a:endParaRPr>
          </a:p>
          <a:p>
            <a:pPr defTabSz="457200"/>
            <a:r>
              <a:rPr lang="en-US" sz="2800" b="1" dirty="0" smtClean="0">
                <a:solidFill>
                  <a:schemeClr val="bg1"/>
                </a:solidFill>
              </a:rPr>
              <a:t>						Matthew 4:1-11</a:t>
            </a:r>
          </a:p>
          <a:p>
            <a:pPr defTabSz="457200"/>
            <a:endParaRPr lang="en-US" sz="2800" b="1" dirty="0" smtClean="0">
              <a:solidFill>
                <a:schemeClr val="bg1"/>
              </a:solidFill>
            </a:endParaRPr>
          </a:p>
          <a:p>
            <a:pPr defTabSz="457200"/>
            <a:r>
              <a:rPr lang="en-US" sz="2800" b="1" dirty="0" smtClean="0">
                <a:solidFill>
                  <a:schemeClr val="bg1"/>
                </a:solidFill>
              </a:rPr>
              <a:t>						James 1:13-16</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6"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1000"/>
                                        <p:tgtEl>
                                          <p:spTgt spid="4">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slide(fromBottom)">
                                      <p:cBhvr>
                                        <p:cTn id="11" dur="1000"/>
                                        <p:tgtEl>
                                          <p:spTgt spid="4">
                                            <p:txEl>
                                              <p:pRg st="2" end="2"/>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slide(fromBottom)">
                                      <p:cBhvr>
                                        <p:cTn id="15" dur="1000"/>
                                        <p:tgtEl>
                                          <p:spTgt spid="4">
                                            <p:txEl>
                                              <p:pRg st="4" end="4"/>
                                            </p:txEl>
                                          </p:spTgt>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slide(fromBottom)">
                                      <p:cBhvr>
                                        <p:cTn id="19"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Greg\Documents\Preaching\Class Ideas\Spiritual Warfare\Armor Of God3.png"/>
          <p:cNvPicPr>
            <a:picLocks noChangeAspect="1" noChangeArrowheads="1"/>
          </p:cNvPicPr>
          <p:nvPr/>
        </p:nvPicPr>
        <p:blipFill>
          <a:blip r:embed="rId2" cstate="print"/>
          <a:srcRect/>
          <a:stretch>
            <a:fillRect/>
          </a:stretch>
        </p:blipFill>
        <p:spPr bwMode="auto">
          <a:xfrm>
            <a:off x="2057400" y="63500"/>
            <a:ext cx="5105400" cy="663159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C:\Users\Greg\Documents\Preaching\Class Ideas\Spiritual Warfare\Armor Of God2.png"/>
          <p:cNvPicPr>
            <a:picLocks noChangeAspect="1" noChangeArrowheads="1"/>
          </p:cNvPicPr>
          <p:nvPr/>
        </p:nvPicPr>
        <p:blipFill>
          <a:blip r:embed="rId2" cstate="print"/>
          <a:srcRect/>
          <a:stretch>
            <a:fillRect/>
          </a:stretch>
        </p:blipFill>
        <p:spPr bwMode="auto">
          <a:xfrm>
            <a:off x="2335665" y="198437"/>
            <a:ext cx="4522335" cy="6583363"/>
          </a:xfrm>
          <a:prstGeom prst="rect">
            <a:avLst/>
          </a:prstGeom>
          <a:noFill/>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5693866"/>
          </a:xfrm>
          <a:prstGeom prst="rect">
            <a:avLst/>
          </a:prstGeom>
          <a:noFill/>
        </p:spPr>
        <p:txBody>
          <a:bodyPr wrap="square" rtlCol="0">
            <a:spAutoFit/>
          </a:bodyPr>
          <a:lstStyle/>
          <a:p>
            <a:pPr defTabSz="457200"/>
            <a:r>
              <a:rPr lang="en-US" sz="2800" b="1" dirty="0" smtClean="0">
                <a:solidFill>
                  <a:schemeClr val="bg1"/>
                </a:solidFill>
              </a:rPr>
              <a:t>TEMPTATION</a:t>
            </a:r>
          </a:p>
          <a:p>
            <a:pPr defTabSz="457200"/>
            <a:endParaRPr lang="en-US" sz="2800" b="1" dirty="0" smtClean="0">
              <a:solidFill>
                <a:schemeClr val="bg1"/>
              </a:solidFill>
            </a:endParaRPr>
          </a:p>
          <a:p>
            <a:pPr defTabSz="457200">
              <a:tabLst>
                <a:tab pos="457200" algn="l"/>
              </a:tabLst>
            </a:pPr>
            <a:r>
              <a:rPr lang="en-US" sz="2800" b="1" dirty="0" smtClean="0">
                <a:solidFill>
                  <a:schemeClr val="bg1"/>
                </a:solidFill>
              </a:rPr>
              <a:t>01		09-01		A Brief Look at Ephesians 6:12-18</a:t>
            </a:r>
          </a:p>
          <a:p>
            <a:pPr defTabSz="457200"/>
            <a:r>
              <a:rPr lang="en-US" sz="2800" b="1" dirty="0" smtClean="0">
                <a:solidFill>
                  <a:schemeClr val="bg1"/>
                </a:solidFill>
              </a:rPr>
              <a:t>					Temptation’s 3 forms (1Jn. 2:15-17)</a:t>
            </a:r>
          </a:p>
          <a:p>
            <a:pPr defTabSz="457200"/>
            <a:endParaRPr lang="en-US" sz="1400" b="1" dirty="0" smtClean="0">
              <a:solidFill>
                <a:schemeClr val="bg1"/>
              </a:solidFill>
            </a:endParaRPr>
          </a:p>
          <a:p>
            <a:pPr defTabSz="457200"/>
            <a:r>
              <a:rPr lang="en-US" sz="2800" b="1" dirty="0" smtClean="0">
                <a:solidFill>
                  <a:schemeClr val="bg1"/>
                </a:solidFill>
              </a:rPr>
              <a:t>02		09-08		Temptations of Gen. 3 and Mt. 4; Jas 1</a:t>
            </a:r>
          </a:p>
          <a:p>
            <a:pPr defTabSz="457200"/>
            <a:endParaRPr lang="en-US" sz="1400" b="1" dirty="0" smtClean="0">
              <a:solidFill>
                <a:schemeClr val="bg1"/>
              </a:solidFill>
            </a:endParaRPr>
          </a:p>
          <a:p>
            <a:pPr defTabSz="457200"/>
            <a:r>
              <a:rPr lang="en-US" sz="2800" b="1" dirty="0" smtClean="0">
                <a:solidFill>
                  <a:schemeClr val="bg1"/>
                </a:solidFill>
              </a:rPr>
              <a:t>03		09-15		Scriptures explaining…											The Lust of the Flesh</a:t>
            </a:r>
          </a:p>
          <a:p>
            <a:pPr defTabSz="457200"/>
            <a:endParaRPr lang="en-US" sz="1400" b="1" dirty="0" smtClean="0">
              <a:solidFill>
                <a:schemeClr val="bg1"/>
              </a:solidFill>
            </a:endParaRPr>
          </a:p>
          <a:p>
            <a:pPr defTabSz="457200"/>
            <a:r>
              <a:rPr lang="en-US" sz="2800" b="1" dirty="0" smtClean="0">
                <a:solidFill>
                  <a:schemeClr val="bg1"/>
                </a:solidFill>
              </a:rPr>
              <a:t>04		09-22		Scriptures explaining…											The Lust of the Eye</a:t>
            </a:r>
          </a:p>
          <a:p>
            <a:pPr defTabSz="457200"/>
            <a:endParaRPr lang="en-US" sz="1400" b="1" dirty="0" smtClean="0">
              <a:solidFill>
                <a:schemeClr val="bg1"/>
              </a:solidFill>
            </a:endParaRPr>
          </a:p>
          <a:p>
            <a:pPr defTabSz="457200"/>
            <a:r>
              <a:rPr lang="en-US" sz="2800" b="1" dirty="0" smtClean="0">
                <a:solidFill>
                  <a:schemeClr val="bg1"/>
                </a:solidFill>
              </a:rPr>
              <a:t>05		09-29		Scriptures explaining… 											The Pride of Life</a:t>
            </a:r>
          </a:p>
        </p:txBody>
      </p:sp>
      <p:grpSp>
        <p:nvGrpSpPr>
          <p:cNvPr id="7"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6" name="Straight Connector 5"/>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1000"/>
                                        <p:tgtEl>
                                          <p:spTgt spid="4">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slide(fromBottom)">
                                      <p:cBhvr>
                                        <p:cTn id="11" dur="1000"/>
                                        <p:tgtEl>
                                          <p:spTgt spid="4">
                                            <p:txEl>
                                              <p:pRg st="2" end="2"/>
                                            </p:txEl>
                                          </p:spTgt>
                                        </p:tgtEl>
                                      </p:cBhvr>
                                    </p:animEffect>
                                  </p:childTnLst>
                                </p:cTn>
                              </p:par>
                              <p:par>
                                <p:cTn id="12" presetID="12" presetClass="entr" presetSubtype="4" fill="hold" nodeType="with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slide(fromBottom)">
                                      <p:cBhvr>
                                        <p:cTn id="14" dur="1000"/>
                                        <p:tgtEl>
                                          <p:spTgt spid="4">
                                            <p:txEl>
                                              <p:pRg st="3" end="3"/>
                                            </p:txEl>
                                          </p:spTgt>
                                        </p:tgtEl>
                                      </p:cBhvr>
                                    </p:animEffect>
                                  </p:childTnLst>
                                </p:cTn>
                              </p:par>
                            </p:childTnLst>
                          </p:cTn>
                        </p:par>
                        <p:par>
                          <p:cTn id="15" fill="hold">
                            <p:stCondLst>
                              <p:cond delay="2000"/>
                            </p:stCondLst>
                            <p:childTnLst>
                              <p:par>
                                <p:cTn id="16" presetID="12" presetClass="entr" presetSubtype="4" fill="hold" nodeType="after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slide(fromBottom)">
                                      <p:cBhvr>
                                        <p:cTn id="18" dur="1000"/>
                                        <p:tgtEl>
                                          <p:spTgt spid="4">
                                            <p:txEl>
                                              <p:pRg st="5" end="5"/>
                                            </p:txEl>
                                          </p:spTgt>
                                        </p:tgtEl>
                                      </p:cBhvr>
                                    </p:animEffect>
                                  </p:childTnLst>
                                </p:cTn>
                              </p:par>
                            </p:childTnLst>
                          </p:cTn>
                        </p:par>
                        <p:par>
                          <p:cTn id="19" fill="hold">
                            <p:stCondLst>
                              <p:cond delay="3000"/>
                            </p:stCondLst>
                            <p:childTnLst>
                              <p:par>
                                <p:cTn id="20" presetID="12" presetClass="entr" presetSubtype="4" fill="hold" nodeType="after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slide(fromBottom)">
                                      <p:cBhvr>
                                        <p:cTn id="22" dur="1000"/>
                                        <p:tgtEl>
                                          <p:spTgt spid="4">
                                            <p:txEl>
                                              <p:pRg st="7" end="7"/>
                                            </p:txEl>
                                          </p:spTgt>
                                        </p:tgtEl>
                                      </p:cBhvr>
                                    </p:animEffect>
                                  </p:childTnLst>
                                </p:cTn>
                              </p:par>
                            </p:childTnLst>
                          </p:cTn>
                        </p:par>
                        <p:par>
                          <p:cTn id="23" fill="hold">
                            <p:stCondLst>
                              <p:cond delay="4000"/>
                            </p:stCondLst>
                            <p:childTnLst>
                              <p:par>
                                <p:cTn id="24" presetID="12" presetClass="entr" presetSubtype="4" fill="hold" nodeType="after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slide(fromBottom)">
                                      <p:cBhvr>
                                        <p:cTn id="26" dur="1000"/>
                                        <p:tgtEl>
                                          <p:spTgt spid="4">
                                            <p:txEl>
                                              <p:pRg st="9" end="9"/>
                                            </p:txEl>
                                          </p:spTgt>
                                        </p:tgtEl>
                                      </p:cBhvr>
                                    </p:animEffect>
                                  </p:childTnLst>
                                </p:cTn>
                              </p:par>
                            </p:childTnLst>
                          </p:cTn>
                        </p:par>
                        <p:par>
                          <p:cTn id="27" fill="hold">
                            <p:stCondLst>
                              <p:cond delay="5000"/>
                            </p:stCondLst>
                            <p:childTnLst>
                              <p:par>
                                <p:cTn id="28" presetID="12" presetClass="entr" presetSubtype="4" fill="hold" nodeType="afterEffect">
                                  <p:stCondLst>
                                    <p:cond delay="0"/>
                                  </p:stCondLst>
                                  <p:childTnLst>
                                    <p:set>
                                      <p:cBhvr>
                                        <p:cTn id="29" dur="1" fill="hold">
                                          <p:stCondLst>
                                            <p:cond delay="0"/>
                                          </p:stCondLst>
                                        </p:cTn>
                                        <p:tgtEl>
                                          <p:spTgt spid="4">
                                            <p:txEl>
                                              <p:pRg st="11" end="11"/>
                                            </p:txEl>
                                          </p:spTgt>
                                        </p:tgtEl>
                                        <p:attrNameLst>
                                          <p:attrName>style.visibility</p:attrName>
                                        </p:attrNameLst>
                                      </p:cBhvr>
                                      <p:to>
                                        <p:strVal val="visible"/>
                                      </p:to>
                                    </p:set>
                                    <p:animEffect transition="in" filter="slide(fromBottom)">
                                      <p:cBhvr>
                                        <p:cTn id="30"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4401205"/>
          </a:xfrm>
          <a:prstGeom prst="rect">
            <a:avLst/>
          </a:prstGeom>
          <a:noFill/>
        </p:spPr>
        <p:txBody>
          <a:bodyPr wrap="square" rtlCol="0">
            <a:spAutoFit/>
          </a:bodyPr>
          <a:lstStyle/>
          <a:p>
            <a:pPr defTabSz="457200"/>
            <a:r>
              <a:rPr lang="en-US" sz="2800" b="1" dirty="0" smtClean="0">
                <a:solidFill>
                  <a:schemeClr val="bg1"/>
                </a:solidFill>
              </a:rPr>
              <a:t>DEFENSIVE WEAPONS</a:t>
            </a:r>
          </a:p>
          <a:p>
            <a:pPr defTabSz="457200"/>
            <a:endParaRPr lang="en-US" sz="2800" b="1" dirty="0" smtClean="0">
              <a:solidFill>
                <a:schemeClr val="bg1"/>
              </a:solidFill>
            </a:endParaRPr>
          </a:p>
          <a:p>
            <a:pPr defTabSz="457200"/>
            <a:r>
              <a:rPr lang="en-US" sz="2800" b="1" dirty="0" smtClean="0">
                <a:solidFill>
                  <a:schemeClr val="bg1"/>
                </a:solidFill>
              </a:rPr>
              <a:t>06		10-06		Defensive Weapons:  												Girdle and Breastplate</a:t>
            </a:r>
          </a:p>
          <a:p>
            <a:pPr defTabSz="457200"/>
            <a:endParaRPr lang="en-US" sz="2800" b="1" dirty="0" smtClean="0">
              <a:solidFill>
                <a:schemeClr val="bg1"/>
              </a:solidFill>
            </a:endParaRPr>
          </a:p>
          <a:p>
            <a:pPr defTabSz="457200"/>
            <a:r>
              <a:rPr lang="en-US" sz="2800" b="1" dirty="0" smtClean="0">
                <a:solidFill>
                  <a:schemeClr val="bg1"/>
                </a:solidFill>
              </a:rPr>
              <a:t>07		10-13		Defensive Weapons:  												Shoes and Shield</a:t>
            </a:r>
          </a:p>
          <a:p>
            <a:pPr defTabSz="457200"/>
            <a:endParaRPr lang="en-US" sz="2800" b="1" dirty="0" smtClean="0">
              <a:solidFill>
                <a:schemeClr val="bg1"/>
              </a:solidFill>
            </a:endParaRPr>
          </a:p>
          <a:p>
            <a:pPr defTabSz="457200"/>
            <a:r>
              <a:rPr lang="en-US" sz="2800" b="1" dirty="0" smtClean="0">
                <a:solidFill>
                  <a:schemeClr val="bg1"/>
                </a:solidFill>
              </a:rPr>
              <a:t>08		10-20		Defensive Weapons:  												Helmet and Sword</a:t>
            </a:r>
          </a:p>
        </p:txBody>
      </p:sp>
      <p:grpSp>
        <p:nvGrpSpPr>
          <p:cNvPr id="6" name="Group 5"/>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1000"/>
                                        <p:tgtEl>
                                          <p:spTgt spid="4">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slide(fromBottom)">
                                      <p:cBhvr>
                                        <p:cTn id="11" dur="1000"/>
                                        <p:tgtEl>
                                          <p:spTgt spid="4">
                                            <p:txEl>
                                              <p:pRg st="2" end="2"/>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slide(fromBottom)">
                                      <p:cBhvr>
                                        <p:cTn id="15" dur="1000"/>
                                        <p:tgtEl>
                                          <p:spTgt spid="4">
                                            <p:txEl>
                                              <p:pRg st="4" end="4"/>
                                            </p:txEl>
                                          </p:spTgt>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slide(fromBottom)">
                                      <p:cBhvr>
                                        <p:cTn id="19"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4832092"/>
          </a:xfrm>
          <a:prstGeom prst="rect">
            <a:avLst/>
          </a:prstGeom>
          <a:noFill/>
        </p:spPr>
        <p:txBody>
          <a:bodyPr wrap="square" rtlCol="0">
            <a:spAutoFit/>
          </a:bodyPr>
          <a:lstStyle/>
          <a:p>
            <a:pPr defTabSz="457200"/>
            <a:r>
              <a:rPr lang="en-US" sz="2800" b="1" dirty="0" smtClean="0">
                <a:solidFill>
                  <a:schemeClr val="bg1"/>
                </a:solidFill>
              </a:rPr>
              <a:t>OFFENSIVE WEAPONS</a:t>
            </a:r>
          </a:p>
          <a:p>
            <a:pPr defTabSz="457200"/>
            <a:endParaRPr lang="en-US" sz="2800" b="1" dirty="0" smtClean="0">
              <a:solidFill>
                <a:schemeClr val="bg1"/>
              </a:solidFill>
            </a:endParaRPr>
          </a:p>
          <a:p>
            <a:pPr defTabSz="457200"/>
            <a:r>
              <a:rPr lang="en-US" sz="2800" b="1" dirty="0" smtClean="0">
                <a:solidFill>
                  <a:schemeClr val="bg1"/>
                </a:solidFill>
              </a:rPr>
              <a:t>09		10-27		Offensive Weapons:  Prayer</a:t>
            </a:r>
          </a:p>
          <a:p>
            <a:pPr defTabSz="457200"/>
            <a:endParaRPr lang="en-US" sz="2800" b="1" dirty="0" smtClean="0">
              <a:solidFill>
                <a:schemeClr val="bg1"/>
              </a:solidFill>
            </a:endParaRPr>
          </a:p>
          <a:p>
            <a:pPr defTabSz="457200"/>
            <a:r>
              <a:rPr lang="en-US" sz="2800" b="1" dirty="0" smtClean="0">
                <a:solidFill>
                  <a:schemeClr val="bg1"/>
                </a:solidFill>
              </a:rPr>
              <a:t>10		11-03		Offensive Weapons:  Praise</a:t>
            </a:r>
          </a:p>
          <a:p>
            <a:pPr defTabSz="457200"/>
            <a:endParaRPr lang="en-US" sz="2800" b="1" dirty="0" smtClean="0">
              <a:solidFill>
                <a:schemeClr val="bg1"/>
              </a:solidFill>
            </a:endParaRPr>
          </a:p>
          <a:p>
            <a:pPr defTabSz="457200"/>
            <a:r>
              <a:rPr lang="en-US" sz="2800" b="1" dirty="0" smtClean="0">
                <a:solidFill>
                  <a:schemeClr val="bg1"/>
                </a:solidFill>
              </a:rPr>
              <a:t>11		11-10		Offensive Weapons:  Preaching</a:t>
            </a:r>
          </a:p>
          <a:p>
            <a:pPr defTabSz="457200"/>
            <a:endParaRPr lang="en-US" sz="2800" b="1" dirty="0" smtClean="0">
              <a:solidFill>
                <a:schemeClr val="bg1"/>
              </a:solidFill>
            </a:endParaRPr>
          </a:p>
          <a:p>
            <a:pPr defTabSz="457200"/>
            <a:r>
              <a:rPr lang="en-US" sz="2800" b="1" dirty="0" smtClean="0">
                <a:solidFill>
                  <a:schemeClr val="bg1"/>
                </a:solidFill>
              </a:rPr>
              <a:t>12		11-17		Offensive Weapons:  Posture</a:t>
            </a:r>
          </a:p>
          <a:p>
            <a:pPr defTabSz="457200"/>
            <a:endParaRPr lang="en-US" sz="2800" b="1" dirty="0" smtClean="0">
              <a:solidFill>
                <a:schemeClr val="bg1"/>
              </a:solidFill>
            </a:endParaRPr>
          </a:p>
          <a:p>
            <a:pPr defTabSz="457200"/>
            <a:r>
              <a:rPr lang="en-US" sz="2800" b="1" dirty="0" smtClean="0">
                <a:solidFill>
                  <a:schemeClr val="bg1"/>
                </a:solidFill>
              </a:rPr>
              <a:t>13		11-24		Victory! (The Basis of Our Victory)</a:t>
            </a:r>
            <a:endParaRPr lang="en-US" sz="2800" b="1" dirty="0">
              <a:solidFill>
                <a:schemeClr val="bg1"/>
              </a:solidFill>
            </a:endParaRPr>
          </a:p>
        </p:txBody>
      </p:sp>
      <p:grpSp>
        <p:nvGrpSpPr>
          <p:cNvPr id="6" name="Group 5"/>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1000"/>
                                        <p:tgtEl>
                                          <p:spTgt spid="4">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slide(fromBottom)">
                                      <p:cBhvr>
                                        <p:cTn id="11" dur="1000"/>
                                        <p:tgtEl>
                                          <p:spTgt spid="4">
                                            <p:txEl>
                                              <p:pRg st="2" end="2"/>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slide(fromBottom)">
                                      <p:cBhvr>
                                        <p:cTn id="15" dur="1000"/>
                                        <p:tgtEl>
                                          <p:spTgt spid="4">
                                            <p:txEl>
                                              <p:pRg st="4" end="4"/>
                                            </p:txEl>
                                          </p:spTgt>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slide(fromBottom)">
                                      <p:cBhvr>
                                        <p:cTn id="19" dur="1000"/>
                                        <p:tgtEl>
                                          <p:spTgt spid="4">
                                            <p:txEl>
                                              <p:pRg st="6" end="6"/>
                                            </p:txEl>
                                          </p:spTgt>
                                        </p:tgtEl>
                                      </p:cBhvr>
                                    </p:animEffect>
                                  </p:childTnLst>
                                </p:cTn>
                              </p:par>
                            </p:childTnLst>
                          </p:cTn>
                        </p:par>
                        <p:par>
                          <p:cTn id="20" fill="hold">
                            <p:stCondLst>
                              <p:cond delay="4000"/>
                            </p:stCondLst>
                            <p:childTnLst>
                              <p:par>
                                <p:cTn id="21" presetID="12" presetClass="entr" presetSubtype="4" fill="hold" nodeType="after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slide(fromBottom)">
                                      <p:cBhvr>
                                        <p:cTn id="23" dur="1000"/>
                                        <p:tgtEl>
                                          <p:spTgt spid="4">
                                            <p:txEl>
                                              <p:pRg st="8" end="8"/>
                                            </p:txEl>
                                          </p:spTgt>
                                        </p:tgtEl>
                                      </p:cBhvr>
                                    </p:animEffect>
                                  </p:childTnLst>
                                </p:cTn>
                              </p:par>
                            </p:childTnLst>
                          </p:cTn>
                        </p:par>
                        <p:par>
                          <p:cTn id="24" fill="hold">
                            <p:stCondLst>
                              <p:cond delay="5000"/>
                            </p:stCondLst>
                            <p:childTnLst>
                              <p:par>
                                <p:cTn id="25" presetID="12" presetClass="entr" presetSubtype="4" fill="hold" nodeType="after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slide(fromBottom)">
                                      <p:cBhvr>
                                        <p:cTn id="27"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5693866"/>
          </a:xfrm>
          <a:prstGeom prst="rect">
            <a:avLst/>
          </a:prstGeom>
          <a:noFill/>
        </p:spPr>
        <p:txBody>
          <a:bodyPr wrap="square" rtlCol="0">
            <a:spAutoFit/>
          </a:bodyPr>
          <a:lstStyle/>
          <a:p>
            <a:pPr defTabSz="457200"/>
            <a:r>
              <a:rPr lang="en-US" sz="2800" b="1" dirty="0" smtClean="0">
                <a:solidFill>
                  <a:schemeClr val="bg1"/>
                </a:solidFill>
              </a:rPr>
              <a:t>TEMPTATION</a:t>
            </a:r>
          </a:p>
          <a:p>
            <a:pPr defTabSz="457200"/>
            <a:endParaRPr lang="en-US" sz="2800" b="1" dirty="0" smtClean="0">
              <a:solidFill>
                <a:schemeClr val="bg1"/>
              </a:solidFill>
            </a:endParaRPr>
          </a:p>
          <a:p>
            <a:pPr defTabSz="457200">
              <a:tabLst>
                <a:tab pos="457200" algn="l"/>
              </a:tabLst>
            </a:pPr>
            <a:r>
              <a:rPr lang="en-US" sz="2800" b="1" dirty="0" smtClean="0">
                <a:solidFill>
                  <a:srgbClr val="FFFF00"/>
                </a:solidFill>
              </a:rPr>
              <a:t>01		09-01		A Brief Look at Ephesians 6:12-18</a:t>
            </a:r>
          </a:p>
          <a:p>
            <a:pPr defTabSz="457200"/>
            <a:r>
              <a:rPr lang="en-US" sz="2800" b="1" dirty="0" smtClean="0">
                <a:solidFill>
                  <a:srgbClr val="FFFF00"/>
                </a:solidFill>
              </a:rPr>
              <a:t>					Temptation’s 3 forms (1Jn. 2:15-17)</a:t>
            </a:r>
          </a:p>
          <a:p>
            <a:pPr defTabSz="457200"/>
            <a:endParaRPr lang="en-US" sz="1400" b="1" dirty="0" smtClean="0">
              <a:solidFill>
                <a:schemeClr val="bg1"/>
              </a:solidFill>
            </a:endParaRPr>
          </a:p>
          <a:p>
            <a:pPr defTabSz="457200"/>
            <a:r>
              <a:rPr lang="en-US" sz="2800" b="1" dirty="0" smtClean="0">
                <a:solidFill>
                  <a:schemeClr val="bg1"/>
                </a:solidFill>
              </a:rPr>
              <a:t>02		09-08		Temptations of Gen. 3 and Mt. 4; Jas 1</a:t>
            </a:r>
          </a:p>
          <a:p>
            <a:pPr defTabSz="457200"/>
            <a:endParaRPr lang="en-US" sz="1400" b="1" dirty="0" smtClean="0">
              <a:solidFill>
                <a:schemeClr val="bg1"/>
              </a:solidFill>
            </a:endParaRPr>
          </a:p>
          <a:p>
            <a:pPr defTabSz="457200"/>
            <a:r>
              <a:rPr lang="en-US" sz="2800" b="1" dirty="0" smtClean="0">
                <a:solidFill>
                  <a:schemeClr val="bg1"/>
                </a:solidFill>
              </a:rPr>
              <a:t>03		09-15		Scriptures explaining…											The Lust of the Flesh</a:t>
            </a:r>
          </a:p>
          <a:p>
            <a:pPr defTabSz="457200"/>
            <a:endParaRPr lang="en-US" sz="1400" b="1" dirty="0" smtClean="0">
              <a:solidFill>
                <a:schemeClr val="bg1"/>
              </a:solidFill>
            </a:endParaRPr>
          </a:p>
          <a:p>
            <a:pPr defTabSz="457200"/>
            <a:r>
              <a:rPr lang="en-US" sz="2800" b="1" dirty="0" smtClean="0">
                <a:solidFill>
                  <a:schemeClr val="bg1"/>
                </a:solidFill>
              </a:rPr>
              <a:t>04		09-22		Scriptures explaining… 											The Lust of the Eye</a:t>
            </a:r>
          </a:p>
          <a:p>
            <a:pPr defTabSz="457200"/>
            <a:endParaRPr lang="en-US" sz="1400" b="1" dirty="0" smtClean="0">
              <a:solidFill>
                <a:schemeClr val="bg1"/>
              </a:solidFill>
            </a:endParaRPr>
          </a:p>
          <a:p>
            <a:pPr defTabSz="457200"/>
            <a:r>
              <a:rPr lang="en-US" sz="2800" b="1" dirty="0" smtClean="0">
                <a:solidFill>
                  <a:schemeClr val="bg1"/>
                </a:solidFill>
              </a:rPr>
              <a:t>05		09-29		Scriptures explaining… 											The Pride of Life</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6" name="Straight Connector 5"/>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509200"/>
          </a:xfrm>
          <a:prstGeom prst="rect">
            <a:avLst/>
          </a:prstGeom>
          <a:noFill/>
        </p:spPr>
        <p:txBody>
          <a:bodyPr wrap="square" rtlCol="0">
            <a:spAutoFit/>
          </a:bodyPr>
          <a:lstStyle/>
          <a:p>
            <a:pPr defTabSz="457200"/>
            <a:r>
              <a:rPr lang="en-US" sz="2800" b="1" dirty="0" smtClean="0">
                <a:solidFill>
                  <a:schemeClr val="bg1"/>
                </a:solidFill>
              </a:rPr>
              <a:t>INTRODUCTION TO SPIRITUAL WARFARE</a:t>
            </a:r>
          </a:p>
          <a:p>
            <a:pPr defTabSz="457200"/>
            <a:endParaRPr lang="en-US" sz="2800" b="1" dirty="0" smtClean="0">
              <a:solidFill>
                <a:schemeClr val="bg1"/>
              </a:solidFill>
            </a:endParaRPr>
          </a:p>
          <a:p>
            <a:pPr defTabSz="457200"/>
            <a:endParaRPr lang="en-US" sz="2800" b="1" dirty="0" smtClean="0">
              <a:solidFill>
                <a:schemeClr val="bg1"/>
              </a:solidFill>
            </a:endParaRPr>
          </a:p>
          <a:p>
            <a:pPr defTabSz="457200"/>
            <a:r>
              <a:rPr lang="en-US" sz="2800" b="1" dirty="0" smtClean="0">
                <a:solidFill>
                  <a:schemeClr val="bg1"/>
                </a:solidFill>
              </a:rPr>
              <a:t>SOME THOUGHTS ON 	Ephesians 6:12</a:t>
            </a:r>
          </a:p>
          <a:p>
            <a:pPr defTabSz="457200"/>
            <a:endParaRPr lang="en-US" sz="2800" b="1" dirty="0" smtClean="0">
              <a:solidFill>
                <a:schemeClr val="bg1"/>
              </a:solidFill>
            </a:endParaRPr>
          </a:p>
          <a:p>
            <a:pPr defTabSz="457200"/>
            <a:r>
              <a:rPr lang="en-US" sz="2800" b="1" dirty="0" smtClean="0">
                <a:solidFill>
                  <a:schemeClr val="bg1"/>
                </a:solidFill>
              </a:rPr>
              <a:t>								Ephesians 6:14-17 </a:t>
            </a:r>
          </a:p>
          <a:p>
            <a:pPr defTabSz="457200"/>
            <a:endParaRPr lang="en-US" sz="2800" b="1" dirty="0" smtClean="0">
              <a:solidFill>
                <a:schemeClr val="bg1"/>
              </a:solidFill>
            </a:endParaRPr>
          </a:p>
          <a:p>
            <a:pPr defTabSz="457200"/>
            <a:r>
              <a:rPr lang="en-US" sz="2800" b="1" dirty="0" smtClean="0">
                <a:solidFill>
                  <a:schemeClr val="bg1"/>
                </a:solidFill>
              </a:rPr>
              <a:t>								1John 2:16</a:t>
            </a:r>
          </a:p>
          <a:p>
            <a:pPr defTabSz="457200"/>
            <a:endParaRPr lang="en-US" sz="2800" b="1" dirty="0" smtClean="0">
              <a:solidFill>
                <a:schemeClr val="bg1"/>
              </a:solidFill>
            </a:endParaRPr>
          </a:p>
          <a:p>
            <a:pPr defTabSz="457200"/>
            <a:endParaRPr lang="en-US" sz="2800" b="1" dirty="0" smtClean="0">
              <a:solidFill>
                <a:schemeClr val="bg1"/>
              </a:solidFill>
            </a:endParaRPr>
          </a:p>
          <a:p>
            <a:pPr defTabSz="457200"/>
            <a:endParaRPr lang="en-US" sz="2400" b="1" dirty="0" smtClean="0">
              <a:solidFill>
                <a:schemeClr val="bg1"/>
              </a:solidFill>
            </a:endParaRPr>
          </a:p>
          <a:p>
            <a:pPr defTabSz="457200"/>
            <a:r>
              <a:rPr lang="en-US" sz="2400" b="1" dirty="0" smtClean="0">
                <a:solidFill>
                  <a:schemeClr val="bg1"/>
                </a:solidFill>
              </a:rPr>
              <a:t>All verses are from the </a:t>
            </a:r>
          </a:p>
          <a:p>
            <a:pPr defTabSz="457200"/>
            <a:r>
              <a:rPr lang="en-US" sz="2400" b="1" dirty="0" smtClean="0">
                <a:solidFill>
                  <a:schemeClr val="bg1"/>
                </a:solidFill>
              </a:rPr>
              <a:t>	</a:t>
            </a:r>
            <a:r>
              <a:rPr lang="en-US" sz="2400" b="1" i="1" dirty="0" smtClean="0">
                <a:solidFill>
                  <a:schemeClr val="bg1"/>
                </a:solidFill>
              </a:rPr>
              <a:t>New American Standard Bible</a:t>
            </a:r>
            <a:r>
              <a:rPr lang="en-US" sz="2400" b="1" dirty="0" smtClean="0">
                <a:solidFill>
                  <a:schemeClr val="bg1"/>
                </a:solidFill>
              </a:rPr>
              <a:t> unless otherwise cited.</a:t>
            </a:r>
          </a:p>
        </p:txBody>
      </p:sp>
      <p:grpSp>
        <p:nvGrpSpPr>
          <p:cNvPr id="6" name="Group 5"/>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1000"/>
                                        <p:tgtEl>
                                          <p:spTgt spid="4">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slide(fromBottom)">
                                      <p:cBhvr>
                                        <p:cTn id="11" dur="1000"/>
                                        <p:tgtEl>
                                          <p:spTgt spid="4">
                                            <p:txEl>
                                              <p:pRg st="3" end="3"/>
                                            </p:txEl>
                                          </p:spTgt>
                                        </p:tgtEl>
                                      </p:cBhvr>
                                    </p:animEffect>
                                  </p:childTnLst>
                                </p:cTn>
                              </p:par>
                              <p:par>
                                <p:cTn id="12" presetID="12" presetClass="entr" presetSubtype="4" fill="hold" nodeType="with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slide(fromBottom)">
                                      <p:cBhvr>
                                        <p:cTn id="14" dur="1000"/>
                                        <p:tgtEl>
                                          <p:spTgt spid="4">
                                            <p:txEl>
                                              <p:pRg st="5" end="5"/>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slide(fromBottom)">
                                      <p:cBhvr>
                                        <p:cTn id="17" dur="1000"/>
                                        <p:tgtEl>
                                          <p:spTgt spid="4">
                                            <p:txEl>
                                              <p:pRg st="7" end="7"/>
                                            </p:txEl>
                                          </p:spTgt>
                                        </p:tgtEl>
                                      </p:cBhvr>
                                    </p:animEffect>
                                  </p:childTnLst>
                                </p:cTn>
                              </p:par>
                            </p:childTnLst>
                          </p:cTn>
                        </p:par>
                        <p:par>
                          <p:cTn id="18" fill="hold">
                            <p:stCondLst>
                              <p:cond delay="2000"/>
                            </p:stCondLst>
                            <p:childTnLst>
                              <p:par>
                                <p:cTn id="19" presetID="12" presetClass="entr" presetSubtype="4" fill="hold" nodeType="after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animEffect transition="in" filter="slide(fromBottom)">
                                      <p:cBhvr>
                                        <p:cTn id="21" dur="1000"/>
                                        <p:tgtEl>
                                          <p:spTgt spid="4">
                                            <p:txEl>
                                              <p:pRg st="11" end="11"/>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4">
                                            <p:txEl>
                                              <p:pRg st="12" end="12"/>
                                            </p:txEl>
                                          </p:spTgt>
                                        </p:tgtEl>
                                        <p:attrNameLst>
                                          <p:attrName>style.visibility</p:attrName>
                                        </p:attrNameLst>
                                      </p:cBhvr>
                                      <p:to>
                                        <p:strVal val="visible"/>
                                      </p:to>
                                    </p:set>
                                    <p:animEffect transition="in" filter="slide(fromBottom)">
                                      <p:cBhvr>
                                        <p:cTn id="24" dur="1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3108543"/>
          </a:xfrm>
          <a:prstGeom prst="rect">
            <a:avLst/>
          </a:prstGeom>
          <a:noFill/>
        </p:spPr>
        <p:txBody>
          <a:bodyPr wrap="square" rtlCol="0">
            <a:spAutoFit/>
          </a:bodyPr>
          <a:lstStyle/>
          <a:p>
            <a:pPr defTabSz="457200"/>
            <a:r>
              <a:rPr lang="en-US" sz="2800" b="1" dirty="0" smtClean="0">
                <a:solidFill>
                  <a:schemeClr val="bg1"/>
                </a:solidFill>
              </a:rPr>
              <a:t>THOUGHTS ON Ephesians 6:12.</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800" b="1" dirty="0" smtClean="0">
                <a:solidFill>
                  <a:schemeClr val="bg1"/>
                </a:solidFill>
              </a:rPr>
              <a:t>	</a:t>
            </a:r>
            <a:r>
              <a:rPr lang="en-US" sz="2800" b="1" u="sng" dirty="0" smtClean="0">
                <a:solidFill>
                  <a:srgbClr val="FFFF00"/>
                </a:solidFill>
              </a:rPr>
              <a:t>For our struggle</a:t>
            </a:r>
            <a:r>
              <a:rPr lang="en-US" sz="2800" b="1" dirty="0" smtClean="0">
                <a:solidFill>
                  <a:srgbClr val="FFFF00"/>
                </a:solidFill>
              </a:rPr>
              <a:t> is not against flesh and blood, but 	against the rulers, against the powers, against the 	world forces of this darkness, against the spiritual 	forces of wickedness in the heavenly places.</a:t>
            </a:r>
          </a:p>
        </p:txBody>
      </p:sp>
      <p:grpSp>
        <p:nvGrpSpPr>
          <p:cNvPr id="7"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 y="4244876"/>
            <a:ext cx="8077200" cy="2246769"/>
          </a:xfrm>
          <a:prstGeom prst="rect">
            <a:avLst/>
          </a:prstGeom>
          <a:noFill/>
        </p:spPr>
        <p:txBody>
          <a:bodyPr wrap="square" rtlCol="0">
            <a:spAutoFit/>
          </a:bodyPr>
          <a:lstStyle/>
          <a:p>
            <a:r>
              <a:rPr lang="en-US" sz="2800" b="1" dirty="0" smtClean="0">
                <a:solidFill>
                  <a:schemeClr val="bg1"/>
                </a:solidFill>
              </a:rPr>
              <a:t>1Corinthians 9:25-27</a:t>
            </a:r>
          </a:p>
          <a:p>
            <a:endParaRPr lang="en-US" sz="2800" b="1" dirty="0" smtClean="0">
              <a:solidFill>
                <a:schemeClr val="bg1"/>
              </a:solidFill>
            </a:endParaRPr>
          </a:p>
          <a:p>
            <a:endParaRPr lang="en-US" sz="2800" b="1" dirty="0" smtClean="0">
              <a:solidFill>
                <a:schemeClr val="bg1"/>
              </a:solidFill>
            </a:endParaRPr>
          </a:p>
          <a:p>
            <a:endParaRPr lang="en-US" sz="2800" b="1" dirty="0" smtClean="0">
              <a:solidFill>
                <a:schemeClr val="bg1"/>
              </a:solidFill>
            </a:endParaRPr>
          </a:p>
          <a:p>
            <a:endParaRPr lang="en-US" sz="2800" b="1" dirty="0" smtClean="0">
              <a:solidFill>
                <a:schemeClr val="bg1"/>
              </a:solidFill>
            </a:endParaRPr>
          </a:p>
        </p:txBody>
      </p:sp>
      <p:pic>
        <p:nvPicPr>
          <p:cNvPr id="8"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1000"/>
                                        <p:tgtEl>
                                          <p:spTgt spid="4">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slide(fromBottom)">
                                      <p:cBhvr>
                                        <p:cTn id="11" dur="1000"/>
                                        <p:tgtEl>
                                          <p:spTgt spid="4">
                                            <p:txEl>
                                              <p:pRg st="2" end="2"/>
                                            </p:txEl>
                                          </p:spTgt>
                                        </p:tgtEl>
                                      </p:cBhvr>
                                    </p:animEffect>
                                  </p:childTnLst>
                                </p:cTn>
                              </p:par>
                            </p:childTnLst>
                          </p:cTn>
                        </p:par>
                        <p:par>
                          <p:cTn id="12" fill="hold">
                            <p:stCondLst>
                              <p:cond delay="2000"/>
                            </p:stCondLst>
                            <p:childTnLst>
                              <p:par>
                                <p:cTn id="13" presetID="23" presetClass="entr" presetSubtype="528"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p:cTn id="15"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6"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7" dur="2000" fill="hold"/>
                                        <p:tgtEl>
                                          <p:spTgt spid="4">
                                            <p:txEl>
                                              <p:pRg st="3" end="3"/>
                                            </p:txEl>
                                          </p:spTgt>
                                        </p:tgtEl>
                                        <p:attrNameLst>
                                          <p:attrName>ppt_x</p:attrName>
                                        </p:attrNameLst>
                                      </p:cBhvr>
                                      <p:tavLst>
                                        <p:tav tm="0">
                                          <p:val>
                                            <p:fltVal val="0.5"/>
                                          </p:val>
                                        </p:tav>
                                        <p:tav tm="100000">
                                          <p:val>
                                            <p:strVal val="#ppt_x"/>
                                          </p:val>
                                        </p:tav>
                                      </p:tavLst>
                                    </p:anim>
                                    <p:anim calcmode="lin" valueType="num">
                                      <p:cBhvr>
                                        <p:cTn id="18" dur="2000" fill="hold"/>
                                        <p:tgtEl>
                                          <p:spTgt spid="4">
                                            <p:txEl>
                                              <p:pRg st="3" end="3"/>
                                            </p:txEl>
                                          </p:spTgt>
                                        </p:tgtEl>
                                        <p:attrNameLst>
                                          <p:attrName>ppt_y</p:attrName>
                                        </p:attrNameLst>
                                      </p:cBhvr>
                                      <p:tavLst>
                                        <p:tav tm="0">
                                          <p:val>
                                            <p:fltVal val="0.5"/>
                                          </p:val>
                                        </p:tav>
                                        <p:tav tm="100000">
                                          <p:val>
                                            <p:strVal val="#ppt_y"/>
                                          </p:val>
                                        </p:tav>
                                      </p:tavLst>
                                    </p:anim>
                                  </p:childTnLst>
                                </p:cTn>
                              </p:par>
                            </p:childTnLst>
                          </p:cTn>
                        </p:par>
                        <p:par>
                          <p:cTn id="19" fill="hold">
                            <p:stCondLst>
                              <p:cond delay="4000"/>
                            </p:stCondLst>
                            <p:childTnLst>
                              <p:par>
                                <p:cTn id="20" presetID="1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330</Words>
  <Application>Microsoft Office PowerPoint</Application>
  <PresentationFormat>On-screen Show (4:3)</PresentationFormat>
  <Paragraphs>216</Paragraphs>
  <Slides>30</Slides>
  <Notes>0</Notes>
  <HiddenSlides>1</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dc:creator>
  <cp:lastModifiedBy>Greg</cp:lastModifiedBy>
  <cp:revision>44</cp:revision>
  <dcterms:created xsi:type="dcterms:W3CDTF">2019-06-28T17:41:04Z</dcterms:created>
  <dcterms:modified xsi:type="dcterms:W3CDTF">2019-08-26T22:40:58Z</dcterms:modified>
</cp:coreProperties>
</file>