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321" r:id="rId9"/>
    <p:sldId id="263" r:id="rId10"/>
    <p:sldId id="322" r:id="rId11"/>
    <p:sldId id="265" r:id="rId12"/>
    <p:sldId id="268" r:id="rId13"/>
    <p:sldId id="319" r:id="rId14"/>
    <p:sldId id="323" r:id="rId15"/>
    <p:sldId id="324" r:id="rId16"/>
    <p:sldId id="325" r:id="rId17"/>
    <p:sldId id="329" r:id="rId18"/>
    <p:sldId id="330" r:id="rId19"/>
    <p:sldId id="331" r:id="rId20"/>
    <p:sldId id="332" r:id="rId21"/>
    <p:sldId id="333" r:id="rId22"/>
    <p:sldId id="334" r:id="rId23"/>
    <p:sldId id="335" r:id="rId24"/>
    <p:sldId id="336" r:id="rId25"/>
    <p:sldId id="337" r:id="rId26"/>
    <p:sldId id="338" r:id="rId27"/>
    <p:sldId id="271" r:id="rId28"/>
    <p:sldId id="326" r:id="rId29"/>
    <p:sldId id="272" r:id="rId30"/>
    <p:sldId id="327" r:id="rId31"/>
    <p:sldId id="328" r:id="rId32"/>
    <p:sldId id="310" r:id="rId33"/>
    <p:sldId id="27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2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88D35-BA1B-4DAE-A524-0033AAD7D711}"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88D35-BA1B-4DAE-A524-0033AAD7D711}"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88D35-BA1B-4DAE-A524-0033AAD7D711}" type="datetimeFigureOut">
              <a:rPr lang="en-US" smtClean="0"/>
              <a:pPr/>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88D35-BA1B-4DAE-A524-0033AAD7D711}" type="datetimeFigureOut">
              <a:rPr lang="en-US" smtClean="0"/>
              <a:pPr/>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88D35-BA1B-4DAE-A524-0033AAD7D711}" type="datetimeFigureOut">
              <a:rPr lang="en-US" smtClean="0"/>
              <a:pPr/>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88D35-BA1B-4DAE-A524-0033AAD7D711}" type="datetimeFigureOut">
              <a:rPr lang="en-US" smtClean="0"/>
              <a:pPr/>
              <a:t>8/17/2022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4FCC4-C4FE-4D55-88EF-60021771DD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1938992"/>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a:t>
            </a:r>
            <a:r>
              <a:rPr lang="en-US" sz="2400" b="1" dirty="0" smtClean="0">
                <a:solidFill>
                  <a:schemeClr val="bg1"/>
                </a:solidFill>
                <a:latin typeface="Arial" pitchFamily="34" charset="0"/>
                <a:cs typeface="Arial" pitchFamily="34" charset="0"/>
              </a:rPr>
              <a:t>.	The temple was not yet built when </a:t>
            </a:r>
            <a:r>
              <a:rPr lang="en-US" sz="2400" b="1" dirty="0" smtClean="0">
                <a:solidFill>
                  <a:schemeClr val="bg1"/>
                </a:solidFill>
                <a:latin typeface="Arial" pitchFamily="34" charset="0"/>
                <a:cs typeface="Arial" pitchFamily="34" charset="0"/>
              </a:rPr>
              <a:t>Zechariah began 	his </a:t>
            </a:r>
            <a:r>
              <a:rPr lang="en-US" sz="2400" b="1" dirty="0" smtClean="0">
                <a:solidFill>
                  <a:schemeClr val="bg1"/>
                </a:solidFill>
                <a:latin typeface="Arial" pitchFamily="34" charset="0"/>
                <a:cs typeface="Arial" pitchFamily="34" charset="0"/>
              </a:rPr>
              <a:t>ministry; Jerusalem and its walls were </a:t>
            </a:r>
            <a:r>
              <a:rPr lang="en-US" sz="2400" b="1" dirty="0" smtClean="0">
                <a:solidFill>
                  <a:schemeClr val="bg1"/>
                </a:solidFill>
                <a:latin typeface="Arial" pitchFamily="34" charset="0"/>
                <a:cs typeface="Arial" pitchFamily="34" charset="0"/>
              </a:rPr>
              <a:t>in </a:t>
            </a:r>
            <a:r>
              <a:rPr lang="en-US" sz="2400" b="1" dirty="0" smtClean="0">
                <a:solidFill>
                  <a:schemeClr val="bg1"/>
                </a:solidFill>
                <a:latin typeface="Arial" pitchFamily="34" charset="0"/>
                <a:cs typeface="Arial" pitchFamily="34" charset="0"/>
              </a:rPr>
              <a:t>ruins </a:t>
            </a:r>
            <a:r>
              <a:rPr lang="en-US" sz="2400" b="1" dirty="0" smtClean="0">
                <a:solidFill>
                  <a:schemeClr val="bg1"/>
                </a:solidFill>
                <a:latin typeface="Arial" pitchFamily="34" charset="0"/>
                <a:cs typeface="Arial" pitchFamily="34" charset="0"/>
              </a:rPr>
              <a:t>	and </a:t>
            </a:r>
            <a:r>
              <a:rPr lang="en-US" sz="2400" b="1" dirty="0" smtClean="0">
                <a:solidFill>
                  <a:schemeClr val="bg1"/>
                </a:solidFill>
                <a:latin typeface="Arial" pitchFamily="34" charset="0"/>
                <a:cs typeface="Arial" pitchFamily="34" charset="0"/>
              </a:rPr>
              <a:t>the people were discouraged.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OUTLINE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	A Call to Repentance (1:1-6).</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II.	Eight Visions and Their Meanings (1:7-6:15).</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III.	The Question of Fasting (7:1-8:23).</a:t>
            </a:r>
          </a:p>
          <a:p>
            <a:pPr defTabSz="457200"/>
            <a:r>
              <a:rPr lang="en-US" sz="2400" b="1" dirty="0" smtClean="0">
                <a:solidFill>
                  <a:schemeClr val="bg1"/>
                </a:solidFill>
                <a:latin typeface="Arial" pitchFamily="34" charset="0"/>
                <a:cs typeface="Arial" pitchFamily="34" charset="0"/>
              </a:rPr>
              <a:t>	Fundamentals about man’s relationship with God.</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IV.	Prophecies Concerning the Nations and the 	Kingdom of God (9:1-14:21).</a:t>
            </a:r>
          </a:p>
          <a:p>
            <a:pPr defTabSz="457200"/>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THEME AND MESSAGE OF THE BOOK</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The theme of Zechariah is two-fold:</a:t>
            </a:r>
          </a:p>
          <a:p>
            <a:pPr defTabSz="457200"/>
            <a:r>
              <a:rPr lang="en-US" sz="2400" b="1" dirty="0" smtClean="0">
                <a:solidFill>
                  <a:schemeClr val="bg1"/>
                </a:solidFill>
                <a:latin typeface="Arial" pitchFamily="34" charset="0"/>
                <a:cs typeface="Arial" pitchFamily="34" charset="0"/>
              </a:rPr>
              <a:t>		1.	Build the temple and God will bless you 						(Chapters 1-8).</a:t>
            </a:r>
          </a:p>
          <a:p>
            <a:pPr defTabSz="457200"/>
            <a:r>
              <a:rPr lang="en-US" sz="2400" b="1" dirty="0" smtClean="0">
                <a:solidFill>
                  <a:schemeClr val="bg1"/>
                </a:solidFill>
                <a:latin typeface="Arial" pitchFamily="34" charset="0"/>
                <a:cs typeface="Arial" pitchFamily="34" charset="0"/>
              </a:rPr>
              <a:t>		2.	The Messiah is coming 											(Chapters 9-14).</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 message of the book (for Christians) is the 	nature of the New Kingdom to come.  The last six 		chapters (9-14) are totally Messianic in content.</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Zechariah is the most difficult to understand of all of 	the “minor prophets.”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2677656"/>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PICTURES OF CHRIST IN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1.	The Messianic king (9:9-10).</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2.	The rejected Shepherd (11:4-7; 13:7-9).</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3.	Christ’s divine sovereignty (14:9).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955203"/>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TEN ATTRIBUTES OF JESUS IN ZECHARIAH</a:t>
            </a:r>
          </a:p>
          <a:p>
            <a:pPr defTabSz="457200"/>
            <a:endParaRPr lang="en-US" sz="12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1&amp;2.	Christ the branch (3:8) and servant (3:8).</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3.	Christ’s triumphal entry on a colt (9:9).</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4.	Christ the good shepherd (9:16; 11:11).</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5.	Christ the smitten shepherd (13:7).</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6.	Christ betrayed for 30 pieces of silver (11:12-13).</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7.	Christ’s hands pierced (12:10).</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8.	Christ’s people saved (12:12; 13:1).</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9.	Christ wounded in the house of His friends (13:6).</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10.	Christ will come in judgment upon Israel (14:1-21).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BLESSINGS OF THE KINGDOM OF CHRIST</a:t>
            </a:r>
          </a:p>
          <a:p>
            <a:pPr defTabSz="457200"/>
            <a:endParaRPr lang="en-US" sz="12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1.	The extent of the kingdom, all the earth (14:9).</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2.	Abundant material blessings (10:1).</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3.	Outpouring of the Holy Spirit (12:10).</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4.	Revelation of the pierced Messiah (12:10; 13:7).</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5.	Kingdom set up on earth (14:9-11).</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6.	Gospel will go to the Jew first, then to the Gentile 		(12:7).</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7.	Everything and everyone will be holy (14:20-21).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1.  </a:t>
            </a:r>
            <a:r>
              <a:rPr lang="en-US" sz="2400" b="1" u="sng" dirty="0" smtClean="0">
                <a:solidFill>
                  <a:schemeClr val="bg1"/>
                </a:solidFill>
                <a:latin typeface="Arial" pitchFamily="34" charset="0"/>
                <a:cs typeface="Arial" pitchFamily="34" charset="0"/>
              </a:rPr>
              <a:t>The horseman among the myrtle trees</a:t>
            </a:r>
            <a:r>
              <a:rPr lang="en-US" sz="2400" b="1" dirty="0" smtClean="0">
                <a:solidFill>
                  <a:schemeClr val="bg1"/>
                </a:solidFill>
                <a:latin typeface="Arial" pitchFamily="34" charset="0"/>
                <a:cs typeface="Arial" pitchFamily="34" charset="0"/>
              </a:rPr>
              <a:t> (1:7-17):</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Zechariah sees a man and horses among the trees.  	The man explains that they had gone throughout the 	whole earth and found peace.  An angel then tells 	the prophet that God still loved Israel and would 	restore Jerusalem.  </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Verse 17 summarizes: “This is what the LORD 	Almighty says: ‘My towns will again overflow with 	prosperity, and the LORD will again comfort Zion 	and choose Jerusalem.’”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154984"/>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2.  </a:t>
            </a:r>
            <a:r>
              <a:rPr lang="en-US" sz="2400" b="1" u="sng" dirty="0" smtClean="0">
                <a:solidFill>
                  <a:schemeClr val="bg1"/>
                </a:solidFill>
                <a:latin typeface="Arial" pitchFamily="34" charset="0"/>
                <a:cs typeface="Arial" pitchFamily="34" charset="0"/>
              </a:rPr>
              <a:t>The four horns and four craftsmen</a:t>
            </a:r>
            <a:r>
              <a:rPr lang="en-US" sz="2400" b="1" dirty="0" smtClean="0">
                <a:solidFill>
                  <a:schemeClr val="bg1"/>
                </a:solidFill>
                <a:latin typeface="Arial" pitchFamily="34" charset="0"/>
                <a:cs typeface="Arial" pitchFamily="34" charset="0"/>
              </a:rPr>
              <a:t> (1:18-21):</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Zechariah is shown four horns and four craftsmen.  	The angel tells him that the horns are four kingdoms 	that opposed Israel (Assyria, Egypt, Babylon, and 	</a:t>
            </a:r>
            <a:r>
              <a:rPr lang="en-US" sz="2400" b="1" dirty="0" err="1" smtClean="0">
                <a:solidFill>
                  <a:schemeClr val="bg1"/>
                </a:solidFill>
                <a:latin typeface="Arial" pitchFamily="34" charset="0"/>
                <a:cs typeface="Arial" pitchFamily="34" charset="0"/>
              </a:rPr>
              <a:t>Medo</a:t>
            </a:r>
            <a:r>
              <a:rPr lang="en-US" sz="2400" b="1" dirty="0" smtClean="0">
                <a:solidFill>
                  <a:schemeClr val="bg1"/>
                </a:solidFill>
                <a:latin typeface="Arial" pitchFamily="34" charset="0"/>
                <a:cs typeface="Arial" pitchFamily="34" charset="0"/>
              </a:rPr>
              <a:t>-Persia).</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And the craftsmen are coming to “throw down these 	horns”; i.e., God would defeat Israel’s enemies.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3.  </a:t>
            </a:r>
            <a:r>
              <a:rPr lang="en-US" sz="2400" b="1" u="sng" dirty="0" smtClean="0">
                <a:solidFill>
                  <a:schemeClr val="bg1"/>
                </a:solidFill>
                <a:latin typeface="Arial" pitchFamily="34" charset="0"/>
                <a:cs typeface="Arial" pitchFamily="34" charset="0"/>
              </a:rPr>
              <a:t>The surveyor or the plumb line</a:t>
            </a:r>
            <a:r>
              <a:rPr lang="en-US" sz="2400" b="1" dirty="0" smtClean="0">
                <a:solidFill>
                  <a:schemeClr val="bg1"/>
                </a:solidFill>
                <a:latin typeface="Arial" pitchFamily="34" charset="0"/>
                <a:cs typeface="Arial" pitchFamily="34" charset="0"/>
              </a:rPr>
              <a:t> (2:1-13):</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Zechariah sees a man holding a measuring line.  	When the prophet asks the man where he is going, 	the man says he is going to measure the city of 	Jerusalem.</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This vision represents God’s promise that 	Jerusalem will be expanded and its people will one 	day live in safety as the Lord judges Israel’s 	enemies.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4.  </a:t>
            </a:r>
            <a:r>
              <a:rPr lang="en-US" sz="2400" b="1" u="sng" dirty="0" smtClean="0">
                <a:solidFill>
                  <a:schemeClr val="bg1"/>
                </a:solidFill>
                <a:latin typeface="Arial" pitchFamily="34" charset="0"/>
                <a:cs typeface="Arial" pitchFamily="34" charset="0"/>
              </a:rPr>
              <a:t>The vision of Joshua the high priest</a:t>
            </a:r>
            <a:r>
              <a:rPr lang="en-US" sz="2400" b="1" dirty="0" smtClean="0">
                <a:solidFill>
                  <a:schemeClr val="bg1"/>
                </a:solidFill>
                <a:latin typeface="Arial" pitchFamily="34" charset="0"/>
                <a:cs typeface="Arial" pitchFamily="34" charset="0"/>
              </a:rPr>
              <a:t> (3:1-10):</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Zechariah sees Joshua the high priest standing in 	filthy clothes; he is before the Angel of the Lord, and 	Satan stands to the side. Satan is rebuked, and 	Joshua is given rich, clean clothes.</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God Himself explains the vision: Joshua will be 	blessed in his service to the Lord.  The vision is also 	symbolic of Israel’s restoration as God’s “priestly” 	nation (cf. Exodus 19:6</a:t>
            </a:r>
            <a:r>
              <a:rPr lang="en-US" sz="2400" b="1" dirty="0" smtClean="0">
                <a:solidFill>
                  <a:schemeClr val="bg1"/>
                </a:solidFill>
                <a:latin typeface="Arial" pitchFamily="34" charset="0"/>
                <a:cs typeface="Arial" pitchFamily="34" charset="0"/>
              </a:rPr>
              <a:t>).							</a:t>
            </a:r>
            <a:r>
              <a:rPr lang="en-US" sz="2400" b="1" i="1" dirty="0" smtClean="0">
                <a:solidFill>
                  <a:schemeClr val="bg1"/>
                </a:solidFill>
                <a:latin typeface="Arial" pitchFamily="34" charset="0"/>
                <a:cs typeface="Arial" pitchFamily="34" charset="0"/>
              </a:rPr>
              <a:t>And…</a:t>
            </a:r>
            <a:endParaRPr lang="en-US" sz="2400" b="1" i="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2296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06-01		Hosea	God is Righteousness and Love</a:t>
            </a:r>
          </a:p>
          <a:p>
            <a:pPr defTabSz="457200"/>
            <a:r>
              <a:rPr lang="en-US" sz="2400" b="1" dirty="0" smtClean="0">
                <a:solidFill>
                  <a:schemeClr val="bg1"/>
                </a:solidFill>
                <a:latin typeface="Arial" pitchFamily="34" charset="0"/>
                <a:cs typeface="Arial" pitchFamily="34" charset="0"/>
              </a:rPr>
              <a:t>						Israel Plays the Harlot with God</a:t>
            </a:r>
          </a:p>
          <a:p>
            <a:pPr defTabSz="457200"/>
            <a:endParaRPr lang="en-US" sz="2400" b="1" dirty="0" smtClean="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06-08		Joel		The Day of Jehovah</a:t>
            </a:r>
          </a:p>
          <a:p>
            <a:pPr defTabSz="457200"/>
            <a:r>
              <a:rPr lang="en-US" sz="2400" b="1" dirty="0" smtClean="0">
                <a:solidFill>
                  <a:schemeClr val="bg1"/>
                </a:solidFill>
                <a:latin typeface="Arial" pitchFamily="34" charset="0"/>
                <a:cs typeface="Arial" pitchFamily="34" charset="0"/>
              </a:rPr>
              <a:t>						The Prophet of Pentecost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06-15		Amos		God is Justice and Righteousness</a:t>
            </a:r>
          </a:p>
          <a:p>
            <a:pPr defTabSz="457200"/>
            <a:r>
              <a:rPr lang="en-US" sz="2400" b="1" dirty="0" smtClean="0">
                <a:solidFill>
                  <a:schemeClr val="bg1"/>
                </a:solidFill>
                <a:latin typeface="Arial" pitchFamily="34" charset="0"/>
                <a:cs typeface="Arial" pitchFamily="34" charset="0"/>
              </a:rPr>
              <a:t>						Doom for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06-22		Obadiah	The Fall of Edom because of Cruelty</a:t>
            </a:r>
          </a:p>
          <a:p>
            <a:pPr defTabSz="457200"/>
            <a:r>
              <a:rPr lang="en-US" sz="2400" b="1" dirty="0" smtClean="0">
                <a:solidFill>
                  <a:srgbClr val="FFFF00"/>
                </a:solidFill>
                <a:latin typeface="Arial" pitchFamily="34" charset="0"/>
                <a:cs typeface="Arial" pitchFamily="34" charset="0"/>
              </a:rPr>
              <a:t>						God Rules the Nations</a:t>
            </a:r>
          </a:p>
          <a:p>
            <a:pPr defTabSz="457200"/>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06-29		</a:t>
            </a:r>
            <a:r>
              <a:rPr lang="en-US" sz="2400" b="1" i="1" dirty="0" smtClean="0">
                <a:solidFill>
                  <a:schemeClr val="bg1"/>
                </a:solidFill>
                <a:latin typeface="Arial" pitchFamily="34" charset="0"/>
                <a:cs typeface="Arial" pitchFamily="34" charset="0"/>
              </a:rPr>
              <a:t>Congregational Prayer Night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046988"/>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4.  </a:t>
            </a:r>
            <a:r>
              <a:rPr lang="en-US" sz="2400" b="1" u="sng" dirty="0" smtClean="0">
                <a:solidFill>
                  <a:schemeClr val="bg1"/>
                </a:solidFill>
                <a:latin typeface="Arial" pitchFamily="34" charset="0"/>
                <a:cs typeface="Arial" pitchFamily="34" charset="0"/>
              </a:rPr>
              <a:t>The vision of Joshua the high priest</a:t>
            </a:r>
            <a:r>
              <a:rPr lang="en-US" sz="2400" b="1" dirty="0" smtClean="0">
                <a:solidFill>
                  <a:schemeClr val="bg1"/>
                </a:solidFill>
                <a:latin typeface="Arial" pitchFamily="34" charset="0"/>
                <a:cs typeface="Arial" pitchFamily="34" charset="0"/>
              </a:rPr>
              <a:t> (3:1-10):</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This vision of Joshua ends with a prediction of the 	ultimate high priest—the coming Messiah, 	symbolized by a Branch and an all-seeing Stone 		(see 3:8-9).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5.  </a:t>
            </a:r>
            <a:r>
              <a:rPr lang="en-US" sz="2400" b="1" u="sng" dirty="0" smtClean="0">
                <a:solidFill>
                  <a:schemeClr val="bg1"/>
                </a:solidFill>
                <a:latin typeface="Arial" pitchFamily="34" charset="0"/>
                <a:cs typeface="Arial" pitchFamily="34" charset="0"/>
              </a:rPr>
              <a:t>The golden </a:t>
            </a:r>
            <a:r>
              <a:rPr lang="en-US" sz="2400" b="1" u="sng" dirty="0" err="1" smtClean="0">
                <a:solidFill>
                  <a:schemeClr val="bg1"/>
                </a:solidFill>
                <a:latin typeface="Arial" pitchFamily="34" charset="0"/>
                <a:cs typeface="Arial" pitchFamily="34" charset="0"/>
              </a:rPr>
              <a:t>lampstand</a:t>
            </a:r>
            <a:r>
              <a:rPr lang="en-US" sz="2400" b="1" u="sng" dirty="0" smtClean="0">
                <a:solidFill>
                  <a:schemeClr val="bg1"/>
                </a:solidFill>
                <a:latin typeface="Arial" pitchFamily="34" charset="0"/>
                <a:cs typeface="Arial" pitchFamily="34" charset="0"/>
              </a:rPr>
              <a:t> and two olive trees</a:t>
            </a:r>
            <a:r>
              <a:rPr lang="en-US" sz="2400" b="1" dirty="0" smtClean="0">
                <a:solidFill>
                  <a:schemeClr val="bg1"/>
                </a:solidFill>
                <a:latin typeface="Arial" pitchFamily="34" charset="0"/>
                <a:cs typeface="Arial" pitchFamily="34" charset="0"/>
              </a:rPr>
              <a:t> (4:1-14):</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An angel shows Zechariah a golden </a:t>
            </a:r>
            <a:r>
              <a:rPr lang="en-US" sz="2400" b="1" dirty="0" err="1" smtClean="0">
                <a:solidFill>
                  <a:schemeClr val="bg1"/>
                </a:solidFill>
                <a:latin typeface="Arial" pitchFamily="34" charset="0"/>
                <a:cs typeface="Arial" pitchFamily="34" charset="0"/>
              </a:rPr>
              <a:t>lampstand</a:t>
            </a:r>
            <a:r>
              <a:rPr lang="en-US" sz="2400" b="1" dirty="0" smtClean="0">
                <a:solidFill>
                  <a:schemeClr val="bg1"/>
                </a:solidFill>
                <a:latin typeface="Arial" pitchFamily="34" charset="0"/>
                <a:cs typeface="Arial" pitchFamily="34" charset="0"/>
              </a:rPr>
              <a:t> 	being fed oil from two olive trees.  The two olive 	trees are symbolic of </a:t>
            </a:r>
            <a:r>
              <a:rPr lang="en-US" sz="2400" b="1" dirty="0" err="1" smtClean="0">
                <a:solidFill>
                  <a:schemeClr val="bg1"/>
                </a:solidFill>
                <a:latin typeface="Arial" pitchFamily="34" charset="0"/>
                <a:cs typeface="Arial" pitchFamily="34" charset="0"/>
              </a:rPr>
              <a:t>Zerubbabel</a:t>
            </a:r>
            <a:r>
              <a:rPr lang="en-US" sz="2400" b="1" dirty="0" smtClean="0">
                <a:solidFill>
                  <a:schemeClr val="bg1"/>
                </a:solidFill>
                <a:latin typeface="Arial" pitchFamily="34" charset="0"/>
                <a:cs typeface="Arial" pitchFamily="34" charset="0"/>
              </a:rPr>
              <a:t> the governor of 	Judah and Joshua the high priest.  The golden 	</a:t>
            </a:r>
            <a:r>
              <a:rPr lang="en-US" sz="2400" b="1" dirty="0" err="1" smtClean="0">
                <a:solidFill>
                  <a:schemeClr val="bg1"/>
                </a:solidFill>
                <a:latin typeface="Arial" pitchFamily="34" charset="0"/>
                <a:cs typeface="Arial" pitchFamily="34" charset="0"/>
              </a:rPr>
              <a:t>lampstand</a:t>
            </a:r>
            <a:r>
              <a:rPr lang="en-US" sz="2400" b="1" dirty="0" smtClean="0">
                <a:solidFill>
                  <a:schemeClr val="bg1"/>
                </a:solidFill>
                <a:latin typeface="Arial" pitchFamily="34" charset="0"/>
                <a:cs typeface="Arial" pitchFamily="34" charset="0"/>
              </a:rPr>
              <a:t> represents the temple and temple-	worshiping community.</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God was making the point that He would once again 	work through His people to lay the foundation of the 	temple and finish the work.  Important verse in 4:6.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416320"/>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6.  </a:t>
            </a:r>
            <a:r>
              <a:rPr lang="en-US" sz="2400" b="1" u="sng" dirty="0" smtClean="0">
                <a:solidFill>
                  <a:schemeClr val="bg1"/>
                </a:solidFill>
                <a:latin typeface="Arial" pitchFamily="34" charset="0"/>
                <a:cs typeface="Arial" pitchFamily="34" charset="0"/>
              </a:rPr>
              <a:t>The flying scroll</a:t>
            </a:r>
            <a:r>
              <a:rPr lang="en-US" sz="2400" b="1" dirty="0" smtClean="0">
                <a:solidFill>
                  <a:schemeClr val="bg1"/>
                </a:solidFill>
                <a:latin typeface="Arial" pitchFamily="34" charset="0"/>
                <a:cs typeface="Arial" pitchFamily="34" charset="0"/>
              </a:rPr>
              <a:t> (5:1-4):</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Zechariah sees a large scroll, written on both sides, 	flying over the whole land.</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This vision speaks of God’s judgment upon those 		who disobeyed His law.</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7.  </a:t>
            </a:r>
            <a:r>
              <a:rPr lang="en-US" sz="2400" b="1" u="sng" dirty="0" smtClean="0">
                <a:solidFill>
                  <a:schemeClr val="bg1"/>
                </a:solidFill>
                <a:latin typeface="Arial" pitchFamily="34" charset="0"/>
                <a:cs typeface="Arial" pitchFamily="34" charset="0"/>
              </a:rPr>
              <a:t>The woman in the basket</a:t>
            </a:r>
            <a:r>
              <a:rPr lang="en-US" sz="2400" b="1" dirty="0" smtClean="0">
                <a:solidFill>
                  <a:schemeClr val="bg1"/>
                </a:solidFill>
                <a:latin typeface="Arial" pitchFamily="34" charset="0"/>
                <a:cs typeface="Arial" pitchFamily="34" charset="0"/>
              </a:rPr>
              <a:t> (5:5-11):</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The angel shows the prophet a basket that could 	hold an </a:t>
            </a:r>
            <a:r>
              <a:rPr lang="en-US" sz="2400" b="1" dirty="0" err="1" smtClean="0">
                <a:solidFill>
                  <a:schemeClr val="bg1"/>
                </a:solidFill>
                <a:latin typeface="Arial" pitchFamily="34" charset="0"/>
                <a:cs typeface="Arial" pitchFamily="34" charset="0"/>
              </a:rPr>
              <a:t>ephah</a:t>
            </a:r>
            <a:r>
              <a:rPr lang="en-US" sz="2400" b="1" dirty="0" smtClean="0">
                <a:solidFill>
                  <a:schemeClr val="bg1"/>
                </a:solidFill>
                <a:latin typeface="Arial" pitchFamily="34" charset="0"/>
                <a:cs typeface="Arial" pitchFamily="34" charset="0"/>
              </a:rPr>
              <a:t> (three-fifths of a bushel).  On the 	basket is a lead cover. The angel opens the basket 	to reveal a woman sitting inside.  The angel says, 	“This is the iniquity of the people throughout the 	land,” and seals the basket again with the heavy lid.  	Two other women appear with stork-like wings; they 	pick up the basket and carry it to Babylon.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2677656"/>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7.  </a:t>
            </a:r>
            <a:r>
              <a:rPr lang="en-US" sz="2400" b="1" u="sng" dirty="0" smtClean="0">
                <a:solidFill>
                  <a:schemeClr val="bg1"/>
                </a:solidFill>
                <a:latin typeface="Arial" pitchFamily="34" charset="0"/>
                <a:cs typeface="Arial" pitchFamily="34" charset="0"/>
              </a:rPr>
              <a:t>The woman in the basket</a:t>
            </a:r>
            <a:r>
              <a:rPr lang="en-US" sz="2400" b="1" dirty="0" smtClean="0">
                <a:solidFill>
                  <a:schemeClr val="bg1"/>
                </a:solidFill>
                <a:latin typeface="Arial" pitchFamily="34" charset="0"/>
                <a:cs typeface="Arial" pitchFamily="34" charset="0"/>
              </a:rPr>
              <a:t> (5:5-11):</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This strange vision pictures suppressed wickedness 	to be banished to Babylon where it would eventually 	be freed (cf. Revelation 17).</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8.  </a:t>
            </a:r>
            <a:r>
              <a:rPr lang="en-US" sz="2400" b="1" u="sng" dirty="0" smtClean="0">
                <a:solidFill>
                  <a:schemeClr val="bg1"/>
                </a:solidFill>
                <a:latin typeface="Arial" pitchFamily="34" charset="0"/>
                <a:cs typeface="Arial" pitchFamily="34" charset="0"/>
              </a:rPr>
              <a:t>The four chariots</a:t>
            </a:r>
            <a:r>
              <a:rPr lang="en-US" sz="2400" b="1" dirty="0" smtClean="0">
                <a:solidFill>
                  <a:schemeClr val="bg1"/>
                </a:solidFill>
                <a:latin typeface="Arial" pitchFamily="34" charset="0"/>
                <a:cs typeface="Arial" pitchFamily="34" charset="0"/>
              </a:rPr>
              <a:t> (6:1-8):</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Zechariah sees four horses of different colors 			pulling four chariots.  They quickly run through the 	entire earth, with the result that God’s Spirit has 		“rest.”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This vision represents a judgment upon the enemies 	of Israel.  After the judgment, God’s wrath will be 		appeased, and “rest” ensues.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416320"/>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 EIGHT VISIONS OF ZECHARIAH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8.  </a:t>
            </a:r>
            <a:r>
              <a:rPr lang="en-US" sz="2400" b="1" u="sng" dirty="0" smtClean="0">
                <a:solidFill>
                  <a:schemeClr val="bg1"/>
                </a:solidFill>
                <a:latin typeface="Arial" pitchFamily="34" charset="0"/>
                <a:cs typeface="Arial" pitchFamily="34" charset="0"/>
              </a:rPr>
              <a:t>The four chariots</a:t>
            </a:r>
            <a:r>
              <a:rPr lang="en-US" sz="2400" b="1" dirty="0" smtClean="0">
                <a:solidFill>
                  <a:schemeClr val="bg1"/>
                </a:solidFill>
                <a:latin typeface="Arial" pitchFamily="34" charset="0"/>
                <a:cs typeface="Arial" pitchFamily="34" charset="0"/>
              </a:rPr>
              <a:t> (6:1-8):</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This final vision brings the series of visions full 		circle: the first vision had pictured these horses at 	the end of their mission.  A similar vision of 				judgment, also using the imagery of horses, is found 	in Revelation 6:1-8.</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PRACTICAL LESSONS OF PERMANENT VALUE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A high regard for God’s purpose in the world.</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 world-wide reach of God’s kingdom.</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The eternal glory due the Messiah, Christ.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God does and always will rule.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Because of Jesus’ death and God’s judgment, 			everything in the kingdom is holy.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154984"/>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PRACTICAL LESSONS OF PERMANENT VALUE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True obedience to God’s physical commands 			guarantees future spiritual blessings.</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G.	It is important for Christians to maintain a hopeful, 	optimistic outlook--knowing they cannot fail.</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H.	The conflict going on in our world is really between 	God and Satan, and the victory will assuredly 			belong to God and His people in the end.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708981"/>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Zechariah’s mission was to call the people to repent 	and to assure them of God’s personal concern.  		Why is it important that the people receive both 		emphases?</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Why is it important to call people to repentance?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When your circumstances look hopeless, what do 		you need to be reminded of?</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What can you learn from Zechariah’s night visions in 	chapters 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190685"/>
            <a:ext cx="8686800" cy="4524315"/>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07-06		Jonah		God will save the penitent heathen</a:t>
            </a:r>
          </a:p>
          <a:p>
            <a:pPr defTabSz="457200"/>
            <a:r>
              <a:rPr lang="en-US" sz="2400" b="1" dirty="0" smtClean="0">
                <a:solidFill>
                  <a:schemeClr val="bg1"/>
                </a:solidFill>
                <a:latin typeface="Arial" pitchFamily="34" charset="0"/>
                <a:cs typeface="Arial" pitchFamily="34" charset="0"/>
              </a:rPr>
              <a:t>						The Reluctant Prophet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07-13		Micah		God is a God of Ethics</a:t>
            </a:r>
          </a:p>
          <a:p>
            <a:pPr defTabSz="457200"/>
            <a:r>
              <a:rPr lang="en-US" sz="2400" b="1" dirty="0" smtClean="0">
                <a:solidFill>
                  <a:schemeClr val="bg1"/>
                </a:solidFill>
                <a:latin typeface="Arial" pitchFamily="34" charset="0"/>
                <a:cs typeface="Arial" pitchFamily="34" charset="0"/>
              </a:rPr>
              <a:t>						True Religion Among the Sins of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07-20		Nahum	The Doom of Nineveh</a:t>
            </a:r>
          </a:p>
          <a:p>
            <a:pPr defTabSz="457200"/>
            <a:r>
              <a:rPr lang="en-US" sz="2400" b="1" dirty="0" smtClean="0">
                <a:solidFill>
                  <a:schemeClr val="bg1"/>
                </a:solidFill>
                <a:latin typeface="Arial" pitchFamily="34" charset="0"/>
                <a:cs typeface="Arial" pitchFamily="34" charset="0"/>
              </a:rPr>
              <a:t>						God's Holy Anger</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07-27		Habakkuk</a:t>
            </a:r>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God’s Universal Judgment</a:t>
            </a:r>
          </a:p>
          <a:p>
            <a:pPr defTabSz="457200"/>
            <a:r>
              <a:rPr lang="en-US" sz="2400" b="1" dirty="0" smtClean="0">
                <a:solidFill>
                  <a:schemeClr val="bg1"/>
                </a:solidFill>
                <a:latin typeface="Arial" pitchFamily="34" charset="0"/>
                <a:cs typeface="Arial" pitchFamily="34" charset="0"/>
              </a:rPr>
              <a:t>						Faithfulness Guarantees Permanency</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How are the priest, the branch and the stone all 		images of the coming Messiah?  How do these 			images of the Messiah affect you?</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What small things have you seen God use to 			accomplish his plans?</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G.	How does the word </a:t>
            </a:r>
            <a:r>
              <a:rPr lang="en-US" sz="2400" b="1" dirty="0" smtClean="0">
                <a:solidFill>
                  <a:schemeClr val="bg1"/>
                </a:solidFill>
                <a:latin typeface="Arial" pitchFamily="34" charset="0"/>
                <a:cs typeface="Arial" pitchFamily="34" charset="0"/>
              </a:rPr>
              <a:t>‘diligently’ </a:t>
            </a:r>
            <a:r>
              <a:rPr lang="en-US" sz="2400" b="1" dirty="0" smtClean="0">
                <a:solidFill>
                  <a:schemeClr val="bg1"/>
                </a:solidFill>
                <a:latin typeface="Arial" pitchFamily="34" charset="0"/>
                <a:cs typeface="Arial" pitchFamily="34" charset="0"/>
              </a:rPr>
              <a:t>add substance to the 	requirement that the people “diligently obey the 		voice of the Lord your God” (Zech. 6:15)?  How can 	you diligently obey the Lord?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416320"/>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H.	Why aren’t material blessings necessarily a sign of 	God’s favor?</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	When people don’t look to the Shepherd, what other 	sources do they look to for guidance, comfort, and 	peace?</a:t>
            </a:r>
          </a:p>
          <a:p>
            <a:pPr defTabSz="457200"/>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686800" cy="5262979"/>
          </a:xfrm>
          <a:prstGeom prst="rect">
            <a:avLst/>
          </a:prstGeom>
          <a:noFill/>
        </p:spPr>
        <p:txBody>
          <a:bodyPr wrap="square" rtlCol="0">
            <a:spAutoFit/>
          </a:bodyPr>
          <a:lstStyle/>
          <a:p>
            <a:pPr defTabSz="457200"/>
            <a:r>
              <a:rPr lang="en-US" sz="2400" b="1" dirty="0" smtClean="0">
                <a:solidFill>
                  <a:srgbClr val="FFFF00"/>
                </a:solidFill>
                <a:latin typeface="Arial" pitchFamily="34" charset="0"/>
                <a:cs typeface="Arial" pitchFamily="34" charset="0"/>
              </a:rPr>
              <a:t>Next week:</a:t>
            </a:r>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08-03		Zephaniah	The Day of Jehovah is at Hand</a:t>
            </a:r>
          </a:p>
          <a:p>
            <a:pPr defTabSz="457200"/>
            <a:r>
              <a:rPr lang="en-US" sz="2400" b="1" dirty="0" smtClean="0">
                <a:solidFill>
                  <a:schemeClr val="bg1"/>
                </a:solidFill>
                <a:latin typeface="Arial" pitchFamily="34" charset="0"/>
                <a:cs typeface="Arial" pitchFamily="34" charset="0"/>
              </a:rPr>
              <a:t>							Doom Awaits the Unfaithful</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08-10		Haggai		Build the Temple!</a:t>
            </a:r>
          </a:p>
          <a:p>
            <a:pPr defTabSz="457200"/>
            <a:r>
              <a:rPr lang="en-US" sz="2400" b="1" dirty="0" smtClean="0">
                <a:solidFill>
                  <a:schemeClr val="bg1"/>
                </a:solidFill>
                <a:latin typeface="Arial" pitchFamily="34" charset="0"/>
                <a:cs typeface="Arial" pitchFamily="34" charset="0"/>
              </a:rPr>
              <a:t>							God Will Bless Those Who Build</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08-17		Zechariah	Build the Temple and God will Bless</a:t>
            </a:r>
          </a:p>
          <a:p>
            <a:pPr defTabSz="457200"/>
            <a:r>
              <a:rPr lang="en-US" sz="2400" b="1" dirty="0" smtClean="0">
                <a:solidFill>
                  <a:schemeClr val="bg1"/>
                </a:solidFill>
                <a:latin typeface="Arial" pitchFamily="34" charset="0"/>
                <a:cs typeface="Arial" pitchFamily="34" charset="0"/>
              </a:rPr>
              <a:t>							The Messiah is Coming</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08-24		Malachi		Judgment is Coming</a:t>
            </a:r>
          </a:p>
          <a:p>
            <a:pPr defTabSz="457200"/>
            <a:r>
              <a:rPr lang="en-US" sz="2400" b="1" dirty="0" smtClean="0">
                <a:solidFill>
                  <a:srgbClr val="FFFF00"/>
                </a:solidFill>
                <a:latin typeface="Arial" pitchFamily="34" charset="0"/>
                <a:cs typeface="Arial" pitchFamily="34" charset="0"/>
              </a:rPr>
              <a:t>							God is Not Served by Partial Service</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08-31		</a:t>
            </a:r>
            <a:r>
              <a:rPr lang="en-US" sz="2400" b="1" i="1" dirty="0" smtClean="0">
                <a:solidFill>
                  <a:schemeClr val="bg1"/>
                </a:solidFill>
                <a:latin typeface="Arial" pitchFamily="34" charset="0"/>
                <a:cs typeface="Arial" pitchFamily="34" charset="0"/>
              </a:rPr>
              <a:t>Congregational Prayer Meeting</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6868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08-03		Zephaniah	The Day of Jehovah is at Hand</a:t>
            </a:r>
          </a:p>
          <a:p>
            <a:pPr defTabSz="457200"/>
            <a:r>
              <a:rPr lang="en-US" sz="2400" b="1" dirty="0" smtClean="0">
                <a:solidFill>
                  <a:schemeClr val="bg1"/>
                </a:solidFill>
                <a:latin typeface="Arial" pitchFamily="34" charset="0"/>
                <a:cs typeface="Arial" pitchFamily="34" charset="0"/>
              </a:rPr>
              <a:t>							Doom Awaits the Unfaithful</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08-10		Haggai		Build the Temple!</a:t>
            </a:r>
          </a:p>
          <a:p>
            <a:pPr defTabSz="457200"/>
            <a:r>
              <a:rPr lang="en-US" sz="2400" b="1" dirty="0" smtClean="0">
                <a:solidFill>
                  <a:schemeClr val="bg1"/>
                </a:solidFill>
                <a:latin typeface="Arial" pitchFamily="34" charset="0"/>
                <a:cs typeface="Arial" pitchFamily="34" charset="0"/>
              </a:rPr>
              <a:t>							God Will Bless Those Who Build</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08-17		Zechariah	Build the Temple and God will Bless</a:t>
            </a:r>
          </a:p>
          <a:p>
            <a:pPr defTabSz="457200"/>
            <a:r>
              <a:rPr lang="en-US" sz="2400" b="1" dirty="0" smtClean="0">
                <a:solidFill>
                  <a:srgbClr val="FFFF00"/>
                </a:solidFill>
                <a:latin typeface="Arial" pitchFamily="34" charset="0"/>
                <a:cs typeface="Arial" pitchFamily="34" charset="0"/>
              </a:rPr>
              <a:t>							The Messiah is Coming</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08-24		Malachi		Judgment is Coming</a:t>
            </a:r>
          </a:p>
          <a:p>
            <a:pPr defTabSz="457200"/>
            <a:r>
              <a:rPr lang="en-US" sz="2400" b="1" dirty="0" smtClean="0">
                <a:solidFill>
                  <a:schemeClr val="bg1"/>
                </a:solidFill>
                <a:latin typeface="Arial" pitchFamily="34" charset="0"/>
                <a:cs typeface="Arial" pitchFamily="34" charset="0"/>
              </a:rPr>
              <a:t>							God is Not Served by Partial Service</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08-31		</a:t>
            </a:r>
            <a:r>
              <a:rPr lang="en-US" sz="2400" b="1" i="1" dirty="0" smtClean="0">
                <a:solidFill>
                  <a:schemeClr val="bg1"/>
                </a:solidFill>
                <a:latin typeface="Arial" pitchFamily="34" charset="0"/>
                <a:cs typeface="Arial" pitchFamily="34" charset="0"/>
              </a:rPr>
              <a:t>Congregational Prayer Meeting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TIMELINE  --</a:t>
            </a:r>
            <a:endParaRPr lang="en-US" sz="2800" b="1" dirty="0">
              <a:solidFill>
                <a:srgbClr val="FFFF00"/>
              </a:solidFill>
              <a:latin typeface="Arial" pitchFamily="34" charset="0"/>
              <a:cs typeface="Arial" pitchFamily="34" charset="0"/>
            </a:endParaRPr>
          </a:p>
        </p:txBody>
      </p:sp>
      <p:pic>
        <p:nvPicPr>
          <p:cNvPr id="4" name="Picture 2" descr="C:\Users\Greg\Documents\Preaching\Bible Classes\Modern Minor Prophets\Timeline-New.jpg"/>
          <p:cNvPicPr>
            <a:picLocks noChangeAspect="1" noChangeArrowheads="1"/>
          </p:cNvPicPr>
          <p:nvPr/>
        </p:nvPicPr>
        <p:blipFill>
          <a:blip r:embed="rId2" cstate="print"/>
          <a:srcRect/>
          <a:stretch>
            <a:fillRect/>
          </a:stretch>
        </p:blipFill>
        <p:spPr bwMode="auto">
          <a:xfrm>
            <a:off x="304800" y="1467316"/>
            <a:ext cx="8534400" cy="517365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455003"/>
            <a:ext cx="8229600" cy="830997"/>
          </a:xfrm>
          <a:prstGeom prst="rect">
            <a:avLst/>
          </a:prstGeom>
          <a:noFill/>
        </p:spPr>
        <p:txBody>
          <a:bodyPr wrap="square" rtlCol="0">
            <a:spAutoFit/>
          </a:bodyPr>
          <a:lstStyle/>
          <a:p>
            <a:pPr algn="ctr" defTabSz="457200"/>
            <a:r>
              <a:rPr lang="en-US" sz="2400" b="1" i="1" dirty="0" smtClean="0">
                <a:solidFill>
                  <a:srgbClr val="FFFF00"/>
                </a:solidFill>
                <a:latin typeface="Arial" pitchFamily="34" charset="0"/>
                <a:cs typeface="Arial" pitchFamily="34" charset="0"/>
              </a:rPr>
              <a:t>Build the Temple and God will bless you</a:t>
            </a:r>
          </a:p>
          <a:p>
            <a:pPr algn="ctr" defTabSz="457200"/>
            <a:r>
              <a:rPr lang="en-US" sz="2400" b="1" i="1" dirty="0" smtClean="0">
                <a:solidFill>
                  <a:srgbClr val="FFFF00"/>
                </a:solidFill>
                <a:latin typeface="Arial" pitchFamily="34" charset="0"/>
                <a:cs typeface="Arial" pitchFamily="34" charset="0"/>
              </a:rPr>
              <a:t>The Messiah is Coming</a:t>
            </a:r>
          </a:p>
        </p:txBody>
      </p:sp>
      <p:sp>
        <p:nvSpPr>
          <p:cNvPr id="4" name="TextBox 3"/>
          <p:cNvSpPr txBox="1"/>
          <p:nvPr/>
        </p:nvSpPr>
        <p:spPr>
          <a:xfrm>
            <a:off x="457200" y="2685871"/>
            <a:ext cx="8229600" cy="3231654"/>
          </a:xfrm>
          <a:prstGeom prst="rect">
            <a:avLst/>
          </a:prstGeom>
          <a:noFill/>
        </p:spPr>
        <p:txBody>
          <a:bodyPr wrap="square" rtlCol="0">
            <a:spAutoFit/>
          </a:bodyPr>
          <a:lstStyle/>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Name and Personality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Date of the Book and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Outline and Supplemental Thoughts.</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Theme and Message of the Book.</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Practical Lessons of Permanent Value.</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Discussion Questions.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229600" cy="4339650"/>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NAME AND PERSONALITY OF THE PROPHET</a:t>
            </a:r>
          </a:p>
          <a:p>
            <a:pPr defTabSz="457200"/>
            <a:endParaRPr lang="en-US" sz="2400" b="1" dirty="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A.	The name Zechariah means “Jehovah remembers” 	or “whom Jehovah remembers.”</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B.	Zechariah was not only a prophet but also of a 		priestly family (1:1).</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C.	He was a young man (unlike Haggai) with zeal and 	energy.</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D.	His ministry covered at least 2 years and probably 	more.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229600" cy="2862322"/>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NAME AND PERSONALITY OF THE PROPHET</a:t>
            </a:r>
          </a:p>
          <a:p>
            <a:pPr defTabSz="457200"/>
            <a:endParaRPr lang="en-US" sz="2400" b="1" dirty="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E.	Zechariah has more to say about Christ than any 	other of the “minor prophets.”</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F.	Zechariah’s preaching closely follows the work of 	Haggai.  Approximately 2 months apart. Compare 	Haggai 1:1 and Zechariah 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ZECHARIAH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From 520</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to 516</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and Zechariah preaches when 	the temple is finished and continues his preaching 	after that!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Zechariah is the longest of all of the “minor 				prophets” (Hosea through Malachi).</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This book is designed to encourage the people to 		keep building the temple and look ahead to many 		future blessings.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553</Words>
  <Application>Microsoft Office PowerPoint</Application>
  <PresentationFormat>On-screen Show (4:3)</PresentationFormat>
  <Paragraphs>321</Paragraphs>
  <Slides>33</Slides>
  <Notes>0</Notes>
  <HiddenSlides>2</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104</cp:revision>
  <dcterms:created xsi:type="dcterms:W3CDTF">2022-05-26T16:39:18Z</dcterms:created>
  <dcterms:modified xsi:type="dcterms:W3CDTF">2022-08-17T14:04:08Z</dcterms:modified>
</cp:coreProperties>
</file>