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 id="263" r:id="rId9"/>
    <p:sldId id="265" r:id="rId10"/>
    <p:sldId id="311" r:id="rId11"/>
    <p:sldId id="268" r:id="rId12"/>
    <p:sldId id="271" r:id="rId13"/>
    <p:sldId id="307" r:id="rId14"/>
    <p:sldId id="272" r:id="rId15"/>
    <p:sldId id="309" r:id="rId16"/>
    <p:sldId id="308" r:id="rId17"/>
    <p:sldId id="310" r:id="rId18"/>
    <p:sldId id="27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27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D88D35-BA1B-4DAE-A524-0033AAD7D711}" type="datetimeFigureOut">
              <a:rPr lang="en-US" smtClean="0"/>
              <a:pPr/>
              <a:t>7/26/2022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D88D35-BA1B-4DAE-A524-0033AAD7D711}" type="datetimeFigureOut">
              <a:rPr lang="en-US" smtClean="0"/>
              <a:pPr/>
              <a:t>7/26/2022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D88D35-BA1B-4DAE-A524-0033AAD7D711}" type="datetimeFigureOut">
              <a:rPr lang="en-US" smtClean="0"/>
              <a:pPr/>
              <a:t>7/26/2022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D88D35-BA1B-4DAE-A524-0033AAD7D711}" type="datetimeFigureOut">
              <a:rPr lang="en-US" smtClean="0"/>
              <a:pPr/>
              <a:t>7/26/2022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D88D35-BA1B-4DAE-A524-0033AAD7D711}" type="datetimeFigureOut">
              <a:rPr lang="en-US" smtClean="0"/>
              <a:pPr/>
              <a:t>7/26/2022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D88D35-BA1B-4DAE-A524-0033AAD7D711}" type="datetimeFigureOut">
              <a:rPr lang="en-US" smtClean="0"/>
              <a:pPr/>
              <a:t>7/26/2022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D88D35-BA1B-4DAE-A524-0033AAD7D711}" type="datetimeFigureOut">
              <a:rPr lang="en-US" smtClean="0"/>
              <a:pPr/>
              <a:t>7/26/2022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D88D35-BA1B-4DAE-A524-0033AAD7D711}" type="datetimeFigureOut">
              <a:rPr lang="en-US" smtClean="0"/>
              <a:pPr/>
              <a:t>7/26/2022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D88D35-BA1B-4DAE-A524-0033AAD7D711}" type="datetimeFigureOut">
              <a:rPr lang="en-US" smtClean="0"/>
              <a:pPr/>
              <a:t>7/26/2022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D88D35-BA1B-4DAE-A524-0033AAD7D711}" type="datetimeFigureOut">
              <a:rPr lang="en-US" smtClean="0"/>
              <a:pPr/>
              <a:t>7/26/2022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D88D35-BA1B-4DAE-A524-0033AAD7D711}" type="datetimeFigureOut">
              <a:rPr lang="en-US" smtClean="0"/>
              <a:pPr/>
              <a:t>7/26/2022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D88D35-BA1B-4DAE-A524-0033AAD7D711}" type="datetimeFigureOut">
              <a:rPr lang="en-US" smtClean="0"/>
              <a:pPr/>
              <a:t>7/26/2022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F4FCC4-C4FE-4D55-88EF-60021771DD4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Slideshow image"/>
          <p:cNvPicPr>
            <a:picLocks noChangeAspect="1" noChangeArrowheads="1"/>
          </p:cNvPicPr>
          <p:nvPr/>
        </p:nvPicPr>
        <p:blipFill>
          <a:blip r:embed="rId2" cstate="print"/>
          <a:srcRect/>
          <a:stretch>
            <a:fillRect/>
          </a:stretch>
        </p:blipFill>
        <p:spPr bwMode="auto">
          <a:xfrm>
            <a:off x="2025036" y="2743200"/>
            <a:ext cx="5137764" cy="3429000"/>
          </a:xfrm>
          <a:prstGeom prst="rect">
            <a:avLst/>
          </a:prstGeom>
          <a:noFill/>
        </p:spPr>
      </p:pic>
      <p:sp>
        <p:nvSpPr>
          <p:cNvPr id="5" name="TextBox 4"/>
          <p:cNvSpPr txBox="1"/>
          <p:nvPr/>
        </p:nvSpPr>
        <p:spPr>
          <a:xfrm>
            <a:off x="914400" y="609600"/>
            <a:ext cx="7315200" cy="523220"/>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914400" y="1371600"/>
            <a:ext cx="7315200" cy="830997"/>
          </a:xfrm>
          <a:prstGeom prst="rect">
            <a:avLst/>
          </a:prstGeom>
          <a:noFill/>
        </p:spPr>
        <p:txBody>
          <a:bodyPr wrap="square" rtlCol="0">
            <a:spAutoFit/>
          </a:bodyPr>
          <a:lstStyle/>
          <a:p>
            <a:pPr algn="ctr"/>
            <a:r>
              <a:rPr lang="en-US" sz="2400" b="1" dirty="0" smtClean="0">
                <a:solidFill>
                  <a:srgbClr val="FFFF00"/>
                </a:solidFill>
                <a:latin typeface="Arial" pitchFamily="34" charset="0"/>
                <a:cs typeface="Arial" pitchFamily="34" charset="0"/>
              </a:rPr>
              <a:t>How the minor prophets’ message</a:t>
            </a:r>
          </a:p>
          <a:p>
            <a:pPr algn="ctr"/>
            <a:r>
              <a:rPr lang="en-US" sz="2400" b="1" dirty="0" smtClean="0">
                <a:solidFill>
                  <a:srgbClr val="FFFF00"/>
                </a:solidFill>
                <a:latin typeface="Arial" pitchFamily="34" charset="0"/>
                <a:cs typeface="Arial" pitchFamily="34" charset="0"/>
              </a:rPr>
              <a:t>is still relevant in our modern society.</a:t>
            </a:r>
            <a:endParaRPr lang="en-US" sz="2400" b="1"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HABAKKUK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3416320"/>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SUPPLEMENTAL OUTLINE</a:t>
            </a:r>
            <a:endParaRPr lang="en-US" sz="2400" b="1" dirty="0" smtClean="0">
              <a:solidFill>
                <a:srgbClr val="FFFF00"/>
              </a:solidFill>
              <a:latin typeface="Arial" pitchFamily="34" charset="0"/>
              <a:cs typeface="Arial" pitchFamily="34" charset="0"/>
            </a:endParaRP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a:t>
            </a:r>
            <a:r>
              <a:rPr lang="en-US" sz="2400" b="1" dirty="0" smtClean="0">
                <a:solidFill>
                  <a:schemeClr val="bg1"/>
                </a:solidFill>
                <a:latin typeface="Arial" pitchFamily="34" charset="0"/>
                <a:cs typeface="Arial" pitchFamily="34" charset="0"/>
              </a:rPr>
              <a:t>I.	Habakkuk’s First Question and God’s Reply </a:t>
            </a:r>
            <a:r>
              <a:rPr lang="en-US" sz="2400" b="1" dirty="0" smtClean="0">
                <a:solidFill>
                  <a:schemeClr val="bg1"/>
                </a:solidFill>
                <a:latin typeface="Arial" pitchFamily="34" charset="0"/>
                <a:cs typeface="Arial" pitchFamily="34" charset="0"/>
              </a:rPr>
              <a:t>				(</a:t>
            </a:r>
            <a:r>
              <a:rPr lang="en-US" sz="2400" b="1" dirty="0" smtClean="0">
                <a:solidFill>
                  <a:schemeClr val="bg1"/>
                </a:solidFill>
                <a:latin typeface="Arial" pitchFamily="34" charset="0"/>
                <a:cs typeface="Arial" pitchFamily="34" charset="0"/>
              </a:rPr>
              <a:t>1:1-11</a:t>
            </a:r>
            <a:r>
              <a:rPr lang="en-US" sz="2400" b="1" dirty="0" smtClean="0">
                <a:solidFill>
                  <a:schemeClr val="bg1"/>
                </a:solidFill>
                <a:latin typeface="Arial" pitchFamily="34" charset="0"/>
                <a:cs typeface="Arial" pitchFamily="34" charset="0"/>
              </a:rPr>
              <a:t>).</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a:t>
            </a:r>
            <a:r>
              <a:rPr lang="en-US" sz="2400" b="1" dirty="0" smtClean="0">
                <a:solidFill>
                  <a:schemeClr val="bg1"/>
                </a:solidFill>
                <a:latin typeface="Arial" pitchFamily="34" charset="0"/>
                <a:cs typeface="Arial" pitchFamily="34" charset="0"/>
              </a:rPr>
              <a:t>II.	Habakkuk’s Second Question and God’s Reply </a:t>
            </a:r>
            <a:r>
              <a:rPr lang="en-US" sz="2400" b="1" dirty="0" smtClean="0">
                <a:solidFill>
                  <a:schemeClr val="bg1"/>
                </a:solidFill>
                <a:latin typeface="Arial" pitchFamily="34" charset="0"/>
                <a:cs typeface="Arial" pitchFamily="34" charset="0"/>
              </a:rPr>
              <a:t>			(</a:t>
            </a:r>
            <a:r>
              <a:rPr lang="en-US" sz="2400" b="1" dirty="0" smtClean="0">
                <a:solidFill>
                  <a:schemeClr val="bg1"/>
                </a:solidFill>
                <a:latin typeface="Arial" pitchFamily="34" charset="0"/>
                <a:cs typeface="Arial" pitchFamily="34" charset="0"/>
              </a:rPr>
              <a:t>1:12-2:20).</a:t>
            </a:r>
            <a:endParaRPr lang="en-US" sz="2400" b="1" dirty="0" smtClean="0">
              <a:solidFill>
                <a:schemeClr val="bg1"/>
              </a:solidFill>
              <a:latin typeface="Arial" pitchFamily="34" charset="0"/>
              <a:cs typeface="Arial" pitchFamily="34" charset="0"/>
            </a:endParaRP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a:t>
            </a:r>
            <a:r>
              <a:rPr lang="en-US" sz="2400" b="1" dirty="0" smtClean="0">
                <a:solidFill>
                  <a:schemeClr val="bg1"/>
                </a:solidFill>
                <a:latin typeface="Arial" pitchFamily="34" charset="0"/>
                <a:cs typeface="Arial" pitchFamily="34" charset="0"/>
              </a:rPr>
              <a:t>III.	Habakkuk’s Prayer (3:1-19).</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HABAKKUK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524315"/>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THEME AND MESSAGE OF THE BOOK</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A.	The theme of the book is:</a:t>
            </a:r>
          </a:p>
          <a:p>
            <a:pPr defTabSz="457200"/>
            <a:r>
              <a:rPr lang="en-US" sz="2400" b="1" dirty="0" smtClean="0">
                <a:solidFill>
                  <a:schemeClr val="bg1"/>
                </a:solidFill>
                <a:latin typeface="Arial" pitchFamily="34" charset="0"/>
                <a:cs typeface="Arial" pitchFamily="34" charset="0"/>
              </a:rPr>
              <a:t>		The universal supremacy of God’s judgment on 		the wicked.</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B.	The message of the book is two-fold:</a:t>
            </a:r>
          </a:p>
          <a:p>
            <a:pPr defTabSz="457200"/>
            <a:r>
              <a:rPr lang="en-US" sz="2400" b="1" dirty="0" smtClean="0">
                <a:solidFill>
                  <a:schemeClr val="bg1"/>
                </a:solidFill>
                <a:latin typeface="Arial" pitchFamily="34" charset="0"/>
                <a:cs typeface="Arial" pitchFamily="34" charset="0"/>
              </a:rPr>
              <a:t>		1.	Faithfulness is a guarantee of permanency.</a:t>
            </a:r>
          </a:p>
          <a:p>
            <a:pPr defTabSz="457200"/>
            <a:r>
              <a:rPr lang="en-US" sz="2400" b="1" dirty="0" smtClean="0">
                <a:solidFill>
                  <a:schemeClr val="bg1"/>
                </a:solidFill>
                <a:latin typeface="Arial" pitchFamily="34" charset="0"/>
                <a:cs typeface="Arial" pitchFamily="34" charset="0"/>
              </a:rPr>
              <a:t>		2.	Evil is self-destructive.</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C.	The fact that God was about to use a pagan people 	who were even more wicked than the Jews, to 			punish the Jews, forms the basis of the book</a:t>
            </a:r>
            <a:r>
              <a:rPr lang="en-US" sz="2400" b="1" dirty="0" smtClean="0">
                <a:solidFill>
                  <a:schemeClr val="bg1"/>
                </a:solidFill>
                <a:latin typeface="Arial" pitchFamily="34" charset="0"/>
                <a:cs typeface="Arial" pitchFamily="34" charset="0"/>
              </a:rPr>
              <a:t>.</a:t>
            </a:r>
            <a:endParaRPr lang="en-US" sz="24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HABAKKUK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154984"/>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PRACTICAL LESSONS OF PERMANENT VALUE</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A.	In every crisis God can be trusted.</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B.	Evil has within itself the germs of death.</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C.	We can see and understand God only when we rise 	above the fog of human doubt.</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D.	The real purpose of religion is not to have all doubts 	solved, but to be sure of God.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HABAKKUK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2677656"/>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PRACTICAL LESSONS OF PERMANENT VALUE</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E.	In dealing with doubt, God invites us to turn to Him 	and wait for His answer.</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F.	A great lesson of the book for our learning is:  The 	value of honest doubt.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HABAKKUK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5262979"/>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DISCUSSION QUESTIONS</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A.	When you look around your country today, what 	feelings or questions do you have?</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B.	What do you usually do when you are struggling 	with problems?  What do you think you should do?</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C.	God gives Habakkuk a revelation instead of an 	explanation.  What is the difference</a:t>
            </a:r>
            <a:r>
              <a:rPr lang="en-US" sz="2400" b="1" dirty="0" smtClean="0">
                <a:solidFill>
                  <a:schemeClr val="bg1"/>
                </a:solidFill>
                <a:latin typeface="Arial" pitchFamily="34" charset="0"/>
                <a:cs typeface="Arial" pitchFamily="34" charset="0"/>
              </a:rPr>
              <a:t>?</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D</a:t>
            </a:r>
            <a:r>
              <a:rPr lang="en-US" sz="2400" b="1" dirty="0" smtClean="0">
                <a:solidFill>
                  <a:schemeClr val="bg1"/>
                </a:solidFill>
                <a:latin typeface="Arial" pitchFamily="34" charset="0"/>
                <a:cs typeface="Arial" pitchFamily="34" charset="0"/>
              </a:rPr>
              <a:t>.	What answer did Habakkuk expect to hear as he 	waited on the Lord (1:5-11)?  When have you cried 	to the Lord and He answered in a way you were not 	expecting</a:t>
            </a:r>
            <a:r>
              <a:rPr lang="en-US" sz="2400" b="1" dirty="0" smtClean="0">
                <a:solidFill>
                  <a:schemeClr val="bg1"/>
                </a:solidFill>
                <a:latin typeface="Arial" pitchFamily="34" charset="0"/>
                <a:cs typeface="Arial" pitchFamily="34" charset="0"/>
              </a:rPr>
              <a:t>?</a:t>
            </a:r>
            <a:endParaRPr lang="en-US" sz="24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HABAKKUK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3785652"/>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DISCUSSION QUESTIONS</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E</a:t>
            </a:r>
            <a:r>
              <a:rPr lang="en-US" sz="2400" b="1" dirty="0" smtClean="0">
                <a:solidFill>
                  <a:schemeClr val="bg1"/>
                </a:solidFill>
                <a:latin typeface="Arial" pitchFamily="34" charset="0"/>
                <a:cs typeface="Arial" pitchFamily="34" charset="0"/>
              </a:rPr>
              <a:t>.	Have you ever wondered how a good and holy God 	could allow something?  If so, when?  What were the 	circumstances?</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G.	In Habakkuk 1:13, we see a timeless question.  What 	answer would you give to someone who was 			wrestling with this</a:t>
            </a:r>
            <a:r>
              <a:rPr lang="en-US" sz="2400" b="1" dirty="0" smtClean="0">
                <a:solidFill>
                  <a:schemeClr val="bg1"/>
                </a:solidFill>
                <a:latin typeface="Arial" pitchFamily="34" charset="0"/>
                <a:cs typeface="Arial" pitchFamily="34" charset="0"/>
              </a:rPr>
              <a:t>?</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H.	What does it mean to “live by faith” (2:4</a:t>
            </a:r>
            <a:r>
              <a:rPr lang="en-US" sz="2400" b="1" dirty="0" smtClean="0">
                <a:solidFill>
                  <a:schemeClr val="bg1"/>
                </a:solidFill>
                <a:latin typeface="Arial" pitchFamily="34" charset="0"/>
                <a:cs typeface="Arial" pitchFamily="34" charset="0"/>
              </a:rPr>
              <a:t>)?</a:t>
            </a:r>
            <a:endParaRPr lang="en-US" sz="24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HABAKKUK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3416320"/>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DISCUSSION QUESTIONS</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I</a:t>
            </a:r>
            <a:r>
              <a:rPr lang="en-US" sz="2400" b="1" dirty="0" smtClean="0">
                <a:solidFill>
                  <a:schemeClr val="bg1"/>
                </a:solidFill>
                <a:latin typeface="Arial" pitchFamily="34" charset="0"/>
                <a:cs typeface="Arial" pitchFamily="34" charset="0"/>
              </a:rPr>
              <a:t>.	What is a current challenge in your life that requires 	faith?</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J.	How can we rejoice when circumstances are 	difficult?  How can we help others who don’t seem 	to be able to rejoice?</a:t>
            </a:r>
          </a:p>
          <a:p>
            <a:pPr defTabSz="457200"/>
            <a:endParaRPr lang="en-US" sz="24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523220"/>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202353"/>
            <a:ext cx="8686800" cy="5262979"/>
          </a:xfrm>
          <a:prstGeom prst="rect">
            <a:avLst/>
          </a:prstGeom>
          <a:noFill/>
        </p:spPr>
        <p:txBody>
          <a:bodyPr wrap="square" rtlCol="0">
            <a:spAutoFit/>
          </a:bodyPr>
          <a:lstStyle/>
          <a:p>
            <a:pPr defTabSz="457200"/>
            <a:r>
              <a:rPr lang="en-US" sz="2400" b="1" dirty="0" smtClean="0">
                <a:solidFill>
                  <a:srgbClr val="FFFF00"/>
                </a:solidFill>
                <a:latin typeface="Arial" pitchFamily="34" charset="0"/>
                <a:cs typeface="Arial" pitchFamily="34" charset="0"/>
              </a:rPr>
              <a:t>Next week:</a:t>
            </a:r>
            <a:endParaRPr lang="en-US" sz="2400" b="1" dirty="0" smtClean="0">
              <a:solidFill>
                <a:schemeClr val="bg1"/>
              </a:solidFill>
              <a:latin typeface="Arial" pitchFamily="34" charset="0"/>
              <a:cs typeface="Arial" pitchFamily="34" charset="0"/>
            </a:endParaRPr>
          </a:p>
          <a:p>
            <a:pPr defTabSz="457200"/>
            <a:r>
              <a:rPr lang="en-US" sz="2400" b="1" dirty="0" smtClean="0">
                <a:solidFill>
                  <a:srgbClr val="FFFF00"/>
                </a:solidFill>
                <a:latin typeface="Arial" pitchFamily="34" charset="0"/>
                <a:cs typeface="Arial" pitchFamily="34" charset="0"/>
              </a:rPr>
              <a:t>08-03		Zephaniah	The Day of Jehovah is at Hand</a:t>
            </a:r>
          </a:p>
          <a:p>
            <a:pPr defTabSz="457200"/>
            <a:r>
              <a:rPr lang="en-US" sz="2400" b="1" dirty="0" smtClean="0">
                <a:solidFill>
                  <a:srgbClr val="FFFF00"/>
                </a:solidFill>
                <a:latin typeface="Arial" pitchFamily="34" charset="0"/>
                <a:cs typeface="Arial" pitchFamily="34" charset="0"/>
              </a:rPr>
              <a:t>							Doom Awaits the Unfaithful</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08-10		Haggai		Build the Temple!</a:t>
            </a:r>
          </a:p>
          <a:p>
            <a:pPr defTabSz="457200"/>
            <a:r>
              <a:rPr lang="en-US" sz="2400" b="1" dirty="0" smtClean="0">
                <a:solidFill>
                  <a:schemeClr val="bg1"/>
                </a:solidFill>
                <a:latin typeface="Arial" pitchFamily="34" charset="0"/>
                <a:cs typeface="Arial" pitchFamily="34" charset="0"/>
              </a:rPr>
              <a:t>							God Will Bless Those Who Build</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08-17		Zechariah	Build the Temple and God will Bless</a:t>
            </a:r>
          </a:p>
          <a:p>
            <a:pPr defTabSz="457200"/>
            <a:r>
              <a:rPr lang="en-US" sz="2400" b="1" dirty="0" smtClean="0">
                <a:solidFill>
                  <a:schemeClr val="bg1"/>
                </a:solidFill>
                <a:latin typeface="Arial" pitchFamily="34" charset="0"/>
                <a:cs typeface="Arial" pitchFamily="34" charset="0"/>
              </a:rPr>
              <a:t>							The Messiah is Coming</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08-24		Malachi		Judgment is Coming</a:t>
            </a:r>
          </a:p>
          <a:p>
            <a:pPr defTabSz="457200"/>
            <a:r>
              <a:rPr lang="en-US" sz="2400" b="1" dirty="0" smtClean="0">
                <a:solidFill>
                  <a:schemeClr val="bg1"/>
                </a:solidFill>
                <a:latin typeface="Arial" pitchFamily="34" charset="0"/>
                <a:cs typeface="Arial" pitchFamily="34" charset="0"/>
              </a:rPr>
              <a:t>							God is Not Served by Partial Service</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08-31		</a:t>
            </a:r>
            <a:r>
              <a:rPr lang="en-US" sz="2400" b="1" i="1" dirty="0" smtClean="0">
                <a:solidFill>
                  <a:schemeClr val="bg1"/>
                </a:solidFill>
                <a:latin typeface="Arial" pitchFamily="34" charset="0"/>
                <a:cs typeface="Arial" pitchFamily="34" charset="0"/>
              </a:rPr>
              <a:t>Congregational Prayer Meeting</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Slideshow image"/>
          <p:cNvPicPr>
            <a:picLocks noChangeAspect="1" noChangeArrowheads="1"/>
          </p:cNvPicPr>
          <p:nvPr/>
        </p:nvPicPr>
        <p:blipFill>
          <a:blip r:embed="rId2" cstate="print"/>
          <a:srcRect/>
          <a:stretch>
            <a:fillRect/>
          </a:stretch>
        </p:blipFill>
        <p:spPr bwMode="auto">
          <a:xfrm>
            <a:off x="2025036" y="2743200"/>
            <a:ext cx="5137764" cy="3429000"/>
          </a:xfrm>
          <a:prstGeom prst="rect">
            <a:avLst/>
          </a:prstGeom>
          <a:noFill/>
        </p:spPr>
      </p:pic>
      <p:sp>
        <p:nvSpPr>
          <p:cNvPr id="5" name="TextBox 4"/>
          <p:cNvSpPr txBox="1"/>
          <p:nvPr/>
        </p:nvSpPr>
        <p:spPr>
          <a:xfrm>
            <a:off x="914400" y="609600"/>
            <a:ext cx="7315200" cy="523220"/>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914400" y="1371600"/>
            <a:ext cx="7315200" cy="830997"/>
          </a:xfrm>
          <a:prstGeom prst="rect">
            <a:avLst/>
          </a:prstGeom>
          <a:noFill/>
        </p:spPr>
        <p:txBody>
          <a:bodyPr wrap="square" rtlCol="0">
            <a:spAutoFit/>
          </a:bodyPr>
          <a:lstStyle/>
          <a:p>
            <a:pPr algn="ctr"/>
            <a:r>
              <a:rPr lang="en-US" sz="2400" b="1" dirty="0" smtClean="0">
                <a:solidFill>
                  <a:srgbClr val="FFFF00"/>
                </a:solidFill>
                <a:latin typeface="Arial" pitchFamily="34" charset="0"/>
                <a:cs typeface="Arial" pitchFamily="34" charset="0"/>
              </a:rPr>
              <a:t>How the minor prophets’ message</a:t>
            </a:r>
          </a:p>
          <a:p>
            <a:pPr algn="ctr"/>
            <a:r>
              <a:rPr lang="en-US" sz="2400" b="1" dirty="0" smtClean="0">
                <a:solidFill>
                  <a:srgbClr val="FFFF00"/>
                </a:solidFill>
                <a:latin typeface="Arial" pitchFamily="34" charset="0"/>
                <a:cs typeface="Arial" pitchFamily="34" charset="0"/>
              </a:rPr>
              <a:t>is still relevant in our modern society.</a:t>
            </a:r>
            <a:endParaRPr lang="en-US" sz="2400" b="1"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extBox 4"/>
          <p:cNvSpPr txBox="1"/>
          <p:nvPr/>
        </p:nvSpPr>
        <p:spPr>
          <a:xfrm>
            <a:off x="914400" y="304800"/>
            <a:ext cx="7315200" cy="523220"/>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202353"/>
            <a:ext cx="8229600" cy="4893647"/>
          </a:xfrm>
          <a:prstGeom prst="rect">
            <a:avLst/>
          </a:prstGeom>
          <a:noFill/>
        </p:spPr>
        <p:txBody>
          <a:bodyPr wrap="square" rtlCol="0">
            <a:spAutoFit/>
          </a:bodyPr>
          <a:lstStyle/>
          <a:p>
            <a:pPr defTabSz="457200"/>
            <a:r>
              <a:rPr lang="en-US" sz="2400" b="1" dirty="0" smtClean="0">
                <a:solidFill>
                  <a:schemeClr val="bg1"/>
                </a:solidFill>
                <a:latin typeface="Arial" pitchFamily="34" charset="0"/>
                <a:cs typeface="Arial" pitchFamily="34" charset="0"/>
              </a:rPr>
              <a:t>06-01		Hosea	God is Righteousness and Love</a:t>
            </a:r>
          </a:p>
          <a:p>
            <a:pPr defTabSz="457200"/>
            <a:r>
              <a:rPr lang="en-US" sz="2400" b="1" dirty="0" smtClean="0">
                <a:solidFill>
                  <a:schemeClr val="bg1"/>
                </a:solidFill>
                <a:latin typeface="Arial" pitchFamily="34" charset="0"/>
                <a:cs typeface="Arial" pitchFamily="34" charset="0"/>
              </a:rPr>
              <a:t>						Israel Plays the Harlot with God</a:t>
            </a:r>
          </a:p>
          <a:p>
            <a:pPr defTabSz="457200"/>
            <a:endParaRPr lang="en-US" sz="2400" b="1" dirty="0" smtClean="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06-08		Joel		The Day of Jehovah</a:t>
            </a:r>
          </a:p>
          <a:p>
            <a:pPr defTabSz="457200"/>
            <a:r>
              <a:rPr lang="en-US" sz="2400" b="1" dirty="0" smtClean="0">
                <a:solidFill>
                  <a:schemeClr val="bg1"/>
                </a:solidFill>
                <a:latin typeface="Arial" pitchFamily="34" charset="0"/>
                <a:cs typeface="Arial" pitchFamily="34" charset="0"/>
              </a:rPr>
              <a:t>						The Prophet of Pentecost</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06-15		Amos		God is Justice and Righteousness</a:t>
            </a:r>
          </a:p>
          <a:p>
            <a:pPr defTabSz="457200"/>
            <a:r>
              <a:rPr lang="en-US" sz="2400" b="1" dirty="0" smtClean="0">
                <a:solidFill>
                  <a:schemeClr val="bg1"/>
                </a:solidFill>
                <a:latin typeface="Arial" pitchFamily="34" charset="0"/>
                <a:cs typeface="Arial" pitchFamily="34" charset="0"/>
              </a:rPr>
              <a:t>						Doom for Judah</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rgbClr val="FFFF00"/>
                </a:solidFill>
                <a:latin typeface="Arial" pitchFamily="34" charset="0"/>
                <a:cs typeface="Arial" pitchFamily="34" charset="0"/>
              </a:rPr>
              <a:t>06-22		Obadiah	The Fall of Edom because of Cruelty</a:t>
            </a:r>
          </a:p>
          <a:p>
            <a:pPr defTabSz="457200"/>
            <a:r>
              <a:rPr lang="en-US" sz="2400" b="1" dirty="0" smtClean="0">
                <a:solidFill>
                  <a:srgbClr val="FFFF00"/>
                </a:solidFill>
                <a:latin typeface="Arial" pitchFamily="34" charset="0"/>
                <a:cs typeface="Arial" pitchFamily="34" charset="0"/>
              </a:rPr>
              <a:t>						God Rules the Nations</a:t>
            </a:r>
          </a:p>
          <a:p>
            <a:pPr defTabSz="457200"/>
            <a:endParaRPr lang="en-US" sz="2400" b="1" dirty="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06-29		</a:t>
            </a:r>
            <a:r>
              <a:rPr lang="en-US" sz="2400" b="1" i="1" dirty="0" smtClean="0">
                <a:solidFill>
                  <a:schemeClr val="bg1"/>
                </a:solidFill>
                <a:latin typeface="Arial" pitchFamily="34" charset="0"/>
                <a:cs typeface="Arial" pitchFamily="34" charset="0"/>
              </a:rPr>
              <a:t>Congregational Prayer Night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523220"/>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190685"/>
            <a:ext cx="8686800" cy="4524315"/>
          </a:xfrm>
          <a:prstGeom prst="rect">
            <a:avLst/>
          </a:prstGeom>
          <a:noFill/>
        </p:spPr>
        <p:txBody>
          <a:bodyPr wrap="square" rtlCol="0">
            <a:spAutoFit/>
          </a:bodyPr>
          <a:lstStyle/>
          <a:p>
            <a:pPr defTabSz="457200"/>
            <a:r>
              <a:rPr lang="en-US" sz="2400" b="1" dirty="0" smtClean="0">
                <a:solidFill>
                  <a:schemeClr val="bg1"/>
                </a:solidFill>
                <a:latin typeface="Arial" pitchFamily="34" charset="0"/>
                <a:cs typeface="Arial" pitchFamily="34" charset="0"/>
              </a:rPr>
              <a:t>07-06		Jonah		God will save the penitent heathen</a:t>
            </a:r>
          </a:p>
          <a:p>
            <a:pPr defTabSz="457200"/>
            <a:r>
              <a:rPr lang="en-US" sz="2400" b="1" dirty="0" smtClean="0">
                <a:solidFill>
                  <a:schemeClr val="bg1"/>
                </a:solidFill>
                <a:latin typeface="Arial" pitchFamily="34" charset="0"/>
                <a:cs typeface="Arial" pitchFamily="34" charset="0"/>
              </a:rPr>
              <a:t>						The Reluctant Prophet</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07-13		Micah		God is a God of Ethics</a:t>
            </a:r>
          </a:p>
          <a:p>
            <a:pPr defTabSz="457200"/>
            <a:r>
              <a:rPr lang="en-US" sz="2400" b="1" dirty="0" smtClean="0">
                <a:solidFill>
                  <a:schemeClr val="bg1"/>
                </a:solidFill>
                <a:latin typeface="Arial" pitchFamily="34" charset="0"/>
                <a:cs typeface="Arial" pitchFamily="34" charset="0"/>
              </a:rPr>
              <a:t>						True Religion Among the Sins of Judah</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07-20		Nahum	The Doom of Nineveh</a:t>
            </a:r>
          </a:p>
          <a:p>
            <a:pPr defTabSz="457200"/>
            <a:r>
              <a:rPr lang="en-US" sz="2400" b="1" dirty="0" smtClean="0">
                <a:solidFill>
                  <a:schemeClr val="bg1"/>
                </a:solidFill>
                <a:latin typeface="Arial" pitchFamily="34" charset="0"/>
                <a:cs typeface="Arial" pitchFamily="34" charset="0"/>
              </a:rPr>
              <a:t>						God's Holy Anger</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rgbClr val="FFFF00"/>
                </a:solidFill>
                <a:latin typeface="Arial" pitchFamily="34" charset="0"/>
                <a:cs typeface="Arial" pitchFamily="34" charset="0"/>
              </a:rPr>
              <a:t>07-27		Habakkuk</a:t>
            </a:r>
            <a:endParaRPr lang="en-US" sz="2400" b="1" dirty="0">
              <a:solidFill>
                <a:srgbClr val="FFFF00"/>
              </a:solidFill>
              <a:latin typeface="Arial" pitchFamily="34" charset="0"/>
              <a:cs typeface="Arial" pitchFamily="34" charset="0"/>
            </a:endParaRPr>
          </a:p>
          <a:p>
            <a:pPr defTabSz="457200"/>
            <a:r>
              <a:rPr lang="en-US" sz="2400" b="1" dirty="0" smtClean="0">
                <a:solidFill>
                  <a:srgbClr val="FFFF00"/>
                </a:solidFill>
                <a:latin typeface="Arial" pitchFamily="34" charset="0"/>
                <a:cs typeface="Arial" pitchFamily="34" charset="0"/>
              </a:rPr>
              <a:t>						God’s Universal Judgment</a:t>
            </a:r>
          </a:p>
          <a:p>
            <a:pPr defTabSz="457200"/>
            <a:r>
              <a:rPr lang="en-US" sz="2400" b="1" dirty="0" smtClean="0">
                <a:solidFill>
                  <a:srgbClr val="FFFF00"/>
                </a:solidFill>
                <a:latin typeface="Arial" pitchFamily="34" charset="0"/>
                <a:cs typeface="Arial" pitchFamily="34" charset="0"/>
              </a:rPr>
              <a:t>						Faithfulness Guarantees Permanency</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extBox 4"/>
          <p:cNvSpPr txBox="1"/>
          <p:nvPr/>
        </p:nvSpPr>
        <p:spPr>
          <a:xfrm>
            <a:off x="914400" y="304800"/>
            <a:ext cx="7315200" cy="523220"/>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202353"/>
            <a:ext cx="8686800" cy="4893647"/>
          </a:xfrm>
          <a:prstGeom prst="rect">
            <a:avLst/>
          </a:prstGeom>
          <a:noFill/>
        </p:spPr>
        <p:txBody>
          <a:bodyPr wrap="square" rtlCol="0">
            <a:spAutoFit/>
          </a:bodyPr>
          <a:lstStyle/>
          <a:p>
            <a:pPr defTabSz="457200"/>
            <a:r>
              <a:rPr lang="en-US" sz="2400" b="1" dirty="0" smtClean="0">
                <a:solidFill>
                  <a:schemeClr val="bg1"/>
                </a:solidFill>
                <a:latin typeface="Arial" pitchFamily="34" charset="0"/>
                <a:cs typeface="Arial" pitchFamily="34" charset="0"/>
              </a:rPr>
              <a:t>08-03		Zephaniah	The Day of Jehovah is at Hand</a:t>
            </a:r>
          </a:p>
          <a:p>
            <a:pPr defTabSz="457200"/>
            <a:r>
              <a:rPr lang="en-US" sz="2400" b="1" dirty="0" smtClean="0">
                <a:solidFill>
                  <a:schemeClr val="bg1"/>
                </a:solidFill>
                <a:latin typeface="Arial" pitchFamily="34" charset="0"/>
                <a:cs typeface="Arial" pitchFamily="34" charset="0"/>
              </a:rPr>
              <a:t>							Doom Awaits the Unfaithful</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08-10		Haggai		Build the Temple!</a:t>
            </a:r>
          </a:p>
          <a:p>
            <a:pPr defTabSz="457200"/>
            <a:r>
              <a:rPr lang="en-US" sz="2400" b="1" dirty="0" smtClean="0">
                <a:solidFill>
                  <a:schemeClr val="bg1"/>
                </a:solidFill>
                <a:latin typeface="Arial" pitchFamily="34" charset="0"/>
                <a:cs typeface="Arial" pitchFamily="34" charset="0"/>
              </a:rPr>
              <a:t>							God Will Bless Those Who Build</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08-17		Zechariah	Build the Temple and God will Bless</a:t>
            </a:r>
          </a:p>
          <a:p>
            <a:pPr defTabSz="457200"/>
            <a:r>
              <a:rPr lang="en-US" sz="2400" b="1" dirty="0" smtClean="0">
                <a:solidFill>
                  <a:schemeClr val="bg1"/>
                </a:solidFill>
                <a:latin typeface="Arial" pitchFamily="34" charset="0"/>
                <a:cs typeface="Arial" pitchFamily="34" charset="0"/>
              </a:rPr>
              <a:t>							The Messiah is Coming</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08-24		Malachi		Judgment is Coming</a:t>
            </a:r>
          </a:p>
          <a:p>
            <a:pPr defTabSz="457200"/>
            <a:r>
              <a:rPr lang="en-US" sz="2400" b="1" dirty="0" smtClean="0">
                <a:solidFill>
                  <a:schemeClr val="bg1"/>
                </a:solidFill>
                <a:latin typeface="Arial" pitchFamily="34" charset="0"/>
                <a:cs typeface="Arial" pitchFamily="34" charset="0"/>
              </a:rPr>
              <a:t>							God is Not Served by Partial Service</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08-31		</a:t>
            </a:r>
            <a:r>
              <a:rPr lang="en-US" sz="2400" b="1" i="1" dirty="0" smtClean="0">
                <a:solidFill>
                  <a:schemeClr val="bg1"/>
                </a:solidFill>
                <a:latin typeface="Arial" pitchFamily="34" charset="0"/>
                <a:cs typeface="Arial" pitchFamily="34" charset="0"/>
              </a:rPr>
              <a:t>Congregational Prayer Meeting</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TIMELINE  --</a:t>
            </a:r>
            <a:endParaRPr lang="en-US" sz="2800" b="1" dirty="0">
              <a:solidFill>
                <a:srgbClr val="FFFF00"/>
              </a:solidFill>
              <a:latin typeface="Arial" pitchFamily="34" charset="0"/>
              <a:cs typeface="Arial" pitchFamily="34" charset="0"/>
            </a:endParaRPr>
          </a:p>
        </p:txBody>
      </p:sp>
      <p:pic>
        <p:nvPicPr>
          <p:cNvPr id="4" name="Picture 2" descr="C:\Users\Greg\Documents\Preaching\Bible Classes\Modern Minor Prophets\Timeline-New.jpg"/>
          <p:cNvPicPr>
            <a:picLocks noChangeAspect="1" noChangeArrowheads="1"/>
          </p:cNvPicPr>
          <p:nvPr/>
        </p:nvPicPr>
        <p:blipFill>
          <a:blip r:embed="rId2" cstate="print"/>
          <a:srcRect/>
          <a:stretch>
            <a:fillRect/>
          </a:stretch>
        </p:blipFill>
        <p:spPr bwMode="auto">
          <a:xfrm>
            <a:off x="304800" y="1467316"/>
            <a:ext cx="8534400" cy="5173659"/>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HABAKKUK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455003"/>
            <a:ext cx="8229600" cy="830997"/>
          </a:xfrm>
          <a:prstGeom prst="rect">
            <a:avLst/>
          </a:prstGeom>
          <a:noFill/>
        </p:spPr>
        <p:txBody>
          <a:bodyPr wrap="square" rtlCol="0">
            <a:spAutoFit/>
          </a:bodyPr>
          <a:lstStyle/>
          <a:p>
            <a:pPr algn="ctr" defTabSz="457200"/>
            <a:r>
              <a:rPr lang="en-US" sz="2400" b="1" i="1" dirty="0" smtClean="0">
                <a:solidFill>
                  <a:srgbClr val="FFFF00"/>
                </a:solidFill>
                <a:latin typeface="Arial" pitchFamily="34" charset="0"/>
                <a:cs typeface="Arial" pitchFamily="34" charset="0"/>
              </a:rPr>
              <a:t>God’s Universal Judgment</a:t>
            </a:r>
          </a:p>
          <a:p>
            <a:pPr algn="ctr" defTabSz="457200"/>
            <a:r>
              <a:rPr lang="en-US" sz="2400" b="1" i="1" dirty="0" smtClean="0">
                <a:solidFill>
                  <a:srgbClr val="FFFF00"/>
                </a:solidFill>
                <a:latin typeface="Arial" pitchFamily="34" charset="0"/>
                <a:cs typeface="Arial" pitchFamily="34" charset="0"/>
              </a:rPr>
              <a:t>Faithfulness Guarantees Permanency</a:t>
            </a:r>
          </a:p>
        </p:txBody>
      </p:sp>
      <p:sp>
        <p:nvSpPr>
          <p:cNvPr id="4" name="TextBox 3"/>
          <p:cNvSpPr txBox="1"/>
          <p:nvPr/>
        </p:nvSpPr>
        <p:spPr>
          <a:xfrm>
            <a:off x="457200" y="2685871"/>
            <a:ext cx="8229600" cy="3231654"/>
          </a:xfrm>
          <a:prstGeom prst="rect">
            <a:avLst/>
          </a:prstGeom>
          <a:noFill/>
        </p:spPr>
        <p:txBody>
          <a:bodyPr wrap="square" rtlCol="0">
            <a:spAutoFit/>
          </a:bodyPr>
          <a:lstStyle/>
          <a:p>
            <a:pPr defTabSz="457200"/>
            <a:r>
              <a:rPr lang="en-US" sz="2400" b="1" dirty="0" smtClean="0">
                <a:solidFill>
                  <a:srgbClr val="FFFF00"/>
                </a:solidFill>
                <a:latin typeface="Arial"/>
                <a:cs typeface="Arial"/>
              </a:rPr>
              <a:t>●	</a:t>
            </a:r>
            <a:r>
              <a:rPr lang="en-US" sz="2400" b="1" dirty="0" smtClean="0">
                <a:solidFill>
                  <a:srgbClr val="FFFF00"/>
                </a:solidFill>
                <a:latin typeface="Arial" pitchFamily="34" charset="0"/>
                <a:cs typeface="Arial" pitchFamily="34" charset="0"/>
              </a:rPr>
              <a:t>Name and Personality of the Prophet.</a:t>
            </a:r>
          </a:p>
          <a:p>
            <a:pPr defTabSz="457200"/>
            <a:endParaRPr lang="en-US" sz="1200" b="1" dirty="0" smtClean="0">
              <a:solidFill>
                <a:srgbClr val="FFFF00"/>
              </a:solidFill>
              <a:latin typeface="Arial" pitchFamily="34" charset="0"/>
              <a:cs typeface="Arial" pitchFamily="34" charset="0"/>
            </a:endParaRPr>
          </a:p>
          <a:p>
            <a:pPr defTabSz="457200"/>
            <a:r>
              <a:rPr lang="en-US" sz="2400" b="1" dirty="0" smtClean="0">
                <a:solidFill>
                  <a:srgbClr val="FFFF00"/>
                </a:solidFill>
                <a:latin typeface="Arial"/>
                <a:cs typeface="Arial"/>
              </a:rPr>
              <a:t>●	</a:t>
            </a:r>
            <a:r>
              <a:rPr lang="en-US" sz="2400" b="1" dirty="0" smtClean="0">
                <a:solidFill>
                  <a:srgbClr val="FFFF00"/>
                </a:solidFill>
                <a:latin typeface="Arial" pitchFamily="34" charset="0"/>
                <a:cs typeface="Arial" pitchFamily="34" charset="0"/>
              </a:rPr>
              <a:t>Date of the Book and of the Prophet.</a:t>
            </a:r>
          </a:p>
          <a:p>
            <a:pPr defTabSz="457200"/>
            <a:endParaRPr lang="en-US" sz="1200" b="1" dirty="0" smtClean="0">
              <a:solidFill>
                <a:srgbClr val="FFFF00"/>
              </a:solidFill>
              <a:latin typeface="Arial" pitchFamily="34" charset="0"/>
              <a:cs typeface="Arial" pitchFamily="34" charset="0"/>
            </a:endParaRPr>
          </a:p>
          <a:p>
            <a:pPr defTabSz="457200"/>
            <a:r>
              <a:rPr lang="en-US" sz="2400" b="1" dirty="0" smtClean="0">
                <a:solidFill>
                  <a:srgbClr val="FFFF00"/>
                </a:solidFill>
                <a:latin typeface="Arial"/>
                <a:cs typeface="Arial"/>
              </a:rPr>
              <a:t>●	</a:t>
            </a:r>
            <a:r>
              <a:rPr lang="en-US" sz="2400" b="1" dirty="0" smtClean="0">
                <a:solidFill>
                  <a:srgbClr val="FFFF00"/>
                </a:solidFill>
                <a:latin typeface="Arial" pitchFamily="34" charset="0"/>
                <a:cs typeface="Arial" pitchFamily="34" charset="0"/>
              </a:rPr>
              <a:t>Outline and Supplemental Thoughts.</a:t>
            </a:r>
          </a:p>
          <a:p>
            <a:pPr defTabSz="457200"/>
            <a:endParaRPr lang="en-US" sz="1200" b="1" dirty="0" smtClean="0">
              <a:solidFill>
                <a:srgbClr val="FFFF00"/>
              </a:solidFill>
              <a:latin typeface="Arial" pitchFamily="34" charset="0"/>
              <a:cs typeface="Arial" pitchFamily="34" charset="0"/>
            </a:endParaRPr>
          </a:p>
          <a:p>
            <a:pPr defTabSz="457200"/>
            <a:r>
              <a:rPr lang="en-US" sz="2400" b="1" dirty="0" smtClean="0">
                <a:solidFill>
                  <a:srgbClr val="FFFF00"/>
                </a:solidFill>
                <a:latin typeface="Arial"/>
                <a:cs typeface="Arial"/>
              </a:rPr>
              <a:t>●	</a:t>
            </a:r>
            <a:r>
              <a:rPr lang="en-US" sz="2400" b="1" dirty="0" smtClean="0">
                <a:solidFill>
                  <a:srgbClr val="FFFF00"/>
                </a:solidFill>
                <a:latin typeface="Arial" pitchFamily="34" charset="0"/>
                <a:cs typeface="Arial" pitchFamily="34" charset="0"/>
              </a:rPr>
              <a:t>Theme and Message of the Book.</a:t>
            </a:r>
          </a:p>
          <a:p>
            <a:pPr defTabSz="457200"/>
            <a:endParaRPr lang="en-US" sz="1200" b="1" dirty="0" smtClean="0">
              <a:solidFill>
                <a:srgbClr val="FFFF00"/>
              </a:solidFill>
              <a:latin typeface="Arial" pitchFamily="34" charset="0"/>
              <a:cs typeface="Arial" pitchFamily="34" charset="0"/>
            </a:endParaRPr>
          </a:p>
          <a:p>
            <a:pPr defTabSz="457200"/>
            <a:r>
              <a:rPr lang="en-US" sz="2400" b="1" dirty="0" smtClean="0">
                <a:solidFill>
                  <a:srgbClr val="FFFF00"/>
                </a:solidFill>
                <a:latin typeface="Arial"/>
                <a:cs typeface="Arial"/>
              </a:rPr>
              <a:t>●	</a:t>
            </a:r>
            <a:r>
              <a:rPr lang="en-US" sz="2400" b="1" dirty="0" smtClean="0">
                <a:solidFill>
                  <a:srgbClr val="FFFF00"/>
                </a:solidFill>
                <a:latin typeface="Arial" pitchFamily="34" charset="0"/>
                <a:cs typeface="Arial" pitchFamily="34" charset="0"/>
              </a:rPr>
              <a:t>Practical Lessons of Permanent Value.</a:t>
            </a:r>
          </a:p>
          <a:p>
            <a:pPr defTabSz="457200"/>
            <a:endParaRPr lang="en-US" sz="1200" b="1" dirty="0" smtClean="0">
              <a:solidFill>
                <a:srgbClr val="FFFF00"/>
              </a:solidFill>
              <a:latin typeface="Arial" pitchFamily="34" charset="0"/>
              <a:cs typeface="Arial" pitchFamily="34" charset="0"/>
            </a:endParaRPr>
          </a:p>
          <a:p>
            <a:pPr defTabSz="457200"/>
            <a:r>
              <a:rPr lang="en-US" sz="2400" b="1" dirty="0" smtClean="0">
                <a:solidFill>
                  <a:srgbClr val="FFFF00"/>
                </a:solidFill>
                <a:latin typeface="Arial"/>
                <a:cs typeface="Arial"/>
              </a:rPr>
              <a:t>●	</a:t>
            </a:r>
            <a:r>
              <a:rPr lang="en-US" sz="2400" b="1" dirty="0" smtClean="0">
                <a:solidFill>
                  <a:srgbClr val="FFFF00"/>
                </a:solidFill>
                <a:latin typeface="Arial" pitchFamily="34" charset="0"/>
                <a:cs typeface="Arial" pitchFamily="34" charset="0"/>
              </a:rPr>
              <a:t>Discussion Questions.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HABAKKUK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229600" cy="5078313"/>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NAME AND PERSONALITY OF THE PROPHET</a:t>
            </a:r>
          </a:p>
          <a:p>
            <a:pPr defTabSz="457200"/>
            <a:endParaRPr lang="en-US" sz="1200" b="1" dirty="0">
              <a:solidFill>
                <a:schemeClr val="bg1"/>
              </a:solidFill>
              <a:latin typeface="Arial" pitchFamily="34" charset="0"/>
              <a:cs typeface="Arial" pitchFamily="34" charset="0"/>
            </a:endParaRPr>
          </a:p>
          <a:p>
            <a:pPr hangingPunct="0">
              <a:tabLst>
                <a:tab pos="457200" algn="l"/>
              </a:tabLst>
            </a:pPr>
            <a:r>
              <a:rPr lang="en-US" sz="2400" b="1" dirty="0" smtClean="0">
                <a:solidFill>
                  <a:schemeClr val="bg1"/>
                </a:solidFill>
                <a:latin typeface="Arial" pitchFamily="34" charset="0"/>
                <a:cs typeface="Arial" pitchFamily="34" charset="0"/>
              </a:rPr>
              <a:t>A.	The name Habakkuk means “clasp” or “embrace.”</a:t>
            </a:r>
          </a:p>
          <a:p>
            <a:pPr hangingPunct="0">
              <a:tabLst>
                <a:tab pos="457200" algn="l"/>
              </a:tabLst>
            </a:pPr>
            <a:endParaRPr lang="en-US" sz="1200" b="1" dirty="0" smtClean="0">
              <a:solidFill>
                <a:schemeClr val="bg1"/>
              </a:solidFill>
              <a:latin typeface="Arial" pitchFamily="34" charset="0"/>
              <a:cs typeface="Arial" pitchFamily="34" charset="0"/>
            </a:endParaRPr>
          </a:p>
          <a:p>
            <a:pPr hangingPunct="0">
              <a:tabLst>
                <a:tab pos="457200" algn="l"/>
              </a:tabLst>
            </a:pPr>
            <a:r>
              <a:rPr lang="en-US" sz="2400" b="1" dirty="0" smtClean="0">
                <a:solidFill>
                  <a:schemeClr val="bg1"/>
                </a:solidFill>
                <a:latin typeface="Arial" pitchFamily="34" charset="0"/>
                <a:cs typeface="Arial" pitchFamily="34" charset="0"/>
              </a:rPr>
              <a:t>B.	The prophet’s name appears nowhere in Scripture 	except in this book.  His home is unknown.  We 	know nothing of his occupation or family.</a:t>
            </a:r>
          </a:p>
          <a:p>
            <a:pPr hangingPunct="0">
              <a:tabLst>
                <a:tab pos="457200" algn="l"/>
              </a:tabLst>
            </a:pPr>
            <a:endParaRPr lang="en-US" sz="1200" b="1" dirty="0" smtClean="0">
              <a:solidFill>
                <a:schemeClr val="bg1"/>
              </a:solidFill>
              <a:latin typeface="Arial" pitchFamily="34" charset="0"/>
              <a:cs typeface="Arial" pitchFamily="34" charset="0"/>
            </a:endParaRPr>
          </a:p>
          <a:p>
            <a:pPr hangingPunct="0">
              <a:tabLst>
                <a:tab pos="457200" algn="l"/>
              </a:tabLst>
            </a:pPr>
            <a:r>
              <a:rPr lang="en-US" sz="2400" b="1" dirty="0" smtClean="0">
                <a:solidFill>
                  <a:schemeClr val="bg1"/>
                </a:solidFill>
                <a:latin typeface="Arial" pitchFamily="34" charset="0"/>
                <a:cs typeface="Arial" pitchFamily="34" charset="0"/>
              </a:rPr>
              <a:t>C.	Habakkuk addresses God on behalf of the Judean 	people.  This is reversed from other books in that in 	them, God through the prophet addresses the 	people.  Habakkuk is unique in this respect.</a:t>
            </a:r>
          </a:p>
          <a:p>
            <a:pPr hangingPunct="0">
              <a:tabLst>
                <a:tab pos="457200" algn="l"/>
              </a:tabLst>
            </a:pPr>
            <a:endParaRPr lang="en-US" sz="1200" b="1" dirty="0" smtClean="0">
              <a:solidFill>
                <a:schemeClr val="bg1"/>
              </a:solidFill>
              <a:latin typeface="Arial" pitchFamily="34" charset="0"/>
              <a:cs typeface="Arial" pitchFamily="34" charset="0"/>
            </a:endParaRPr>
          </a:p>
          <a:p>
            <a:pPr hangingPunct="0">
              <a:tabLst>
                <a:tab pos="457200" algn="l"/>
              </a:tabLst>
            </a:pPr>
            <a:r>
              <a:rPr lang="en-US" sz="2400" b="1" dirty="0" smtClean="0">
                <a:solidFill>
                  <a:schemeClr val="bg1"/>
                </a:solidFill>
                <a:latin typeface="Arial" pitchFamily="34" charset="0"/>
                <a:cs typeface="Arial" pitchFamily="34" charset="0"/>
              </a:rPr>
              <a:t>D.	He foretold the catastrophe which was about to 	come and lived to see it happen.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HABAKKUK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893647"/>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DATE OF THE BOOK AND PROPHET</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A.	Chapter 1, verse 6 is our only clue to dating the 	book.</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B.	The book can be dated between 612 and 606</a:t>
            </a:r>
            <a:r>
              <a:rPr lang="en-US" sz="2400" b="1" cap="small" dirty="0" smtClean="0">
                <a:solidFill>
                  <a:schemeClr val="bg1"/>
                </a:solidFill>
                <a:latin typeface="Arial" pitchFamily="34" charset="0"/>
                <a:cs typeface="Arial" pitchFamily="34" charset="0"/>
              </a:rPr>
              <a:t>bc</a:t>
            </a:r>
            <a:r>
              <a:rPr lang="en-US" sz="2400" b="1" dirty="0" smtClean="0">
                <a:solidFill>
                  <a:schemeClr val="bg1"/>
                </a:solidFill>
                <a:latin typeface="Arial" pitchFamily="34" charset="0"/>
                <a:cs typeface="Arial" pitchFamily="34" charset="0"/>
              </a:rPr>
              <a:t>.  	Assyria had fallen in 612</a:t>
            </a:r>
            <a:r>
              <a:rPr lang="en-US" sz="2400" b="1" cap="small" dirty="0" smtClean="0">
                <a:solidFill>
                  <a:schemeClr val="bg1"/>
                </a:solidFill>
                <a:latin typeface="Arial" pitchFamily="34" charset="0"/>
                <a:cs typeface="Arial" pitchFamily="34" charset="0"/>
              </a:rPr>
              <a:t>bc</a:t>
            </a:r>
            <a:r>
              <a:rPr lang="en-US" sz="2400" b="1" dirty="0" smtClean="0">
                <a:solidFill>
                  <a:schemeClr val="bg1"/>
                </a:solidFill>
                <a:latin typeface="Arial" pitchFamily="34" charset="0"/>
                <a:cs typeface="Arial" pitchFamily="34" charset="0"/>
              </a:rPr>
              <a:t> and the first oppression 	(exile) of Judah was in 605.</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C.	The Babylonians were in power at the time of the 	book.</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D.	Habakkuk is a contemporary of Jeremiah.</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HABAKKUK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893647"/>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OUTLINE</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I.	</a:t>
            </a:r>
            <a:r>
              <a:rPr lang="en-US" sz="2400" b="1" u="sng" dirty="0" smtClean="0">
                <a:solidFill>
                  <a:schemeClr val="bg1"/>
                </a:solidFill>
                <a:latin typeface="Arial" pitchFamily="34" charset="0"/>
                <a:cs typeface="Arial" pitchFamily="34" charset="0"/>
              </a:rPr>
              <a:t>Watch and See</a:t>
            </a:r>
            <a:r>
              <a:rPr lang="en-US" sz="2400" b="1" dirty="0" smtClean="0">
                <a:solidFill>
                  <a:schemeClr val="bg1"/>
                </a:solidFill>
                <a:latin typeface="Arial" pitchFamily="34" charset="0"/>
                <a:cs typeface="Arial" pitchFamily="34" charset="0"/>
              </a:rPr>
              <a:t>.</a:t>
            </a:r>
          </a:p>
          <a:p>
            <a:pPr defTabSz="457200"/>
            <a:r>
              <a:rPr lang="en-US" sz="2400" b="1" dirty="0" smtClean="0">
                <a:solidFill>
                  <a:schemeClr val="bg1"/>
                </a:solidFill>
                <a:latin typeface="Arial" pitchFamily="34" charset="0"/>
                <a:cs typeface="Arial" pitchFamily="34" charset="0"/>
              </a:rPr>
              <a:t>		God’s judgment upon wicked Judah, through the 		Chaldeans. (1:1-2:3).</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II.	</a:t>
            </a:r>
            <a:r>
              <a:rPr lang="en-US" sz="2400" b="1" u="sng" dirty="0" smtClean="0">
                <a:solidFill>
                  <a:schemeClr val="bg1"/>
                </a:solidFill>
                <a:latin typeface="Arial" pitchFamily="34" charset="0"/>
                <a:cs typeface="Arial" pitchFamily="34" charset="0"/>
              </a:rPr>
              <a:t>Stand and See</a:t>
            </a:r>
            <a:r>
              <a:rPr lang="en-US" sz="2400" b="1" dirty="0" smtClean="0">
                <a:solidFill>
                  <a:schemeClr val="bg1"/>
                </a:solidFill>
                <a:latin typeface="Arial" pitchFamily="34" charset="0"/>
                <a:cs typeface="Arial" pitchFamily="34" charset="0"/>
              </a:rPr>
              <a:t>.</a:t>
            </a:r>
          </a:p>
          <a:p>
            <a:pPr defTabSz="457200"/>
            <a:r>
              <a:rPr lang="en-US" sz="2400" b="1" dirty="0" smtClean="0">
                <a:solidFill>
                  <a:schemeClr val="bg1"/>
                </a:solidFill>
                <a:latin typeface="Arial" pitchFamily="34" charset="0"/>
                <a:cs typeface="Arial" pitchFamily="34" charset="0"/>
              </a:rPr>
              <a:t>		God’s judgment upon the Chaldeans, the ungodly 		world power (2:4-20).</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III.	</a:t>
            </a:r>
            <a:r>
              <a:rPr lang="en-US" sz="2400" b="1" u="sng" dirty="0" smtClean="0">
                <a:solidFill>
                  <a:schemeClr val="bg1"/>
                </a:solidFill>
                <a:latin typeface="Arial" pitchFamily="34" charset="0"/>
                <a:cs typeface="Arial" pitchFamily="34" charset="0"/>
              </a:rPr>
              <a:t>Kneel and See</a:t>
            </a:r>
            <a:r>
              <a:rPr lang="en-US" sz="2400" b="1" dirty="0" smtClean="0">
                <a:solidFill>
                  <a:schemeClr val="bg1"/>
                </a:solidFill>
                <a:latin typeface="Arial" pitchFamily="34" charset="0"/>
                <a:cs typeface="Arial" pitchFamily="34" charset="0"/>
              </a:rPr>
              <a:t>.</a:t>
            </a:r>
          </a:p>
          <a:p>
            <a:pPr defTabSz="457200"/>
            <a:r>
              <a:rPr lang="en-US" sz="2400" b="1" dirty="0" smtClean="0">
                <a:solidFill>
                  <a:schemeClr val="bg1"/>
                </a:solidFill>
                <a:latin typeface="Arial" pitchFamily="34" charset="0"/>
                <a:cs typeface="Arial" pitchFamily="34" charset="0"/>
              </a:rPr>
              <a:t>		Prayer for compassion in the midst of judgment 		(3:1-19).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TotalTime>
  <Words>221</Words>
  <Application>Microsoft Office PowerPoint</Application>
  <PresentationFormat>On-screen Show (4:3)</PresentationFormat>
  <Paragraphs>179</Paragraphs>
  <Slides>18</Slides>
  <Notes>0</Notes>
  <HiddenSlides>2</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Greg</dc:creator>
  <cp:lastModifiedBy>Greg</cp:lastModifiedBy>
  <cp:revision>56</cp:revision>
  <dcterms:created xsi:type="dcterms:W3CDTF">2022-05-26T16:39:18Z</dcterms:created>
  <dcterms:modified xsi:type="dcterms:W3CDTF">2022-07-26T14:18:05Z</dcterms:modified>
</cp:coreProperties>
</file>