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59" r:id="rId6"/>
    <p:sldId id="260" r:id="rId7"/>
    <p:sldId id="261" r:id="rId8"/>
    <p:sldId id="263" r:id="rId9"/>
    <p:sldId id="264" r:id="rId10"/>
    <p:sldId id="268" r:id="rId11"/>
    <p:sldId id="269" r:id="rId12"/>
    <p:sldId id="270" r:id="rId13"/>
    <p:sldId id="265" r:id="rId14"/>
    <p:sldId id="266" r:id="rId15"/>
    <p:sldId id="267" r:id="rId16"/>
    <p:sldId id="271" r:id="rId17"/>
    <p:sldId id="272" r:id="rId18"/>
    <p:sldId id="273" r:id="rId19"/>
    <p:sldId id="274" r:id="rId20"/>
    <p:sldId id="275"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339FB-E7B4-465F-B25F-2DE0641465C1}"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B339FB-E7B4-465F-B25F-2DE0641465C1}"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B339FB-E7B4-465F-B25F-2DE0641465C1}" type="datetimeFigureOut">
              <a:rPr lang="en-US" smtClean="0"/>
              <a:pPr/>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B339FB-E7B4-465F-B25F-2DE0641465C1}" type="datetimeFigureOut">
              <a:rPr lang="en-US" smtClean="0"/>
              <a:pPr/>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339FB-E7B4-465F-B25F-2DE0641465C1}" type="datetimeFigureOut">
              <a:rPr lang="en-US" smtClean="0"/>
              <a:pPr/>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339FB-E7B4-465F-B25F-2DE0641465C1}" type="datetimeFigureOut">
              <a:rPr lang="en-US" smtClean="0"/>
              <a:pPr/>
              <a:t>9/5/2016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03938-61E9-4383-8325-B45A069721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meneutics-banner.jpg"/>
          <p:cNvPicPr>
            <a:picLocks noChangeAspect="1"/>
          </p:cNvPicPr>
          <p:nvPr/>
        </p:nvPicPr>
        <p:blipFill>
          <a:blip r:embed="rId2" cstate="print"/>
          <a:stretch>
            <a:fillRect/>
          </a:stretch>
        </p:blipFill>
        <p:spPr>
          <a:xfrm>
            <a:off x="457199" y="2111606"/>
            <a:ext cx="8229601" cy="26127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785652"/>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Hermeneutics </a:t>
            </a:r>
            <a:r>
              <a:rPr lang="en-US" sz="2400" dirty="0">
                <a:solidFill>
                  <a:schemeClr val="bg1"/>
                </a:solidFill>
                <a:latin typeface="Arial" pitchFamily="34" charset="0"/>
                <a:cs typeface="Arial" pitchFamily="34" charset="0"/>
              </a:rPr>
              <a:t>in brief:</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2</a:t>
            </a:r>
            <a:r>
              <a:rPr lang="en-US" sz="2400" dirty="0">
                <a:solidFill>
                  <a:schemeClr val="bg1"/>
                </a:solidFill>
                <a:latin typeface="Arial" pitchFamily="34" charset="0"/>
                <a:cs typeface="Arial" pitchFamily="34" charset="0"/>
              </a:rPr>
              <a:t>.	</a:t>
            </a:r>
            <a:r>
              <a:rPr lang="en-US" sz="2400" u="sng" dirty="0">
                <a:solidFill>
                  <a:schemeClr val="bg1"/>
                </a:solidFill>
                <a:latin typeface="Arial" pitchFamily="34" charset="0"/>
                <a:cs typeface="Arial" pitchFamily="34" charset="0"/>
              </a:rPr>
              <a:t>Context interprets Scripture</a:t>
            </a:r>
            <a:r>
              <a:rPr lang="en-US" sz="2400" dirty="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The surrounding verses, chapter, and Book of Bible </a:t>
            </a:r>
            <a:r>
              <a:rPr lang="en-US" sz="2400" dirty="0" smtClean="0">
                <a:solidFill>
                  <a:schemeClr val="bg1"/>
                </a:solidFill>
                <a:latin typeface="Arial" pitchFamily="34" charset="0"/>
                <a:cs typeface="Arial" pitchFamily="34" charset="0"/>
              </a:rPr>
              <a:t>	provide </a:t>
            </a:r>
            <a:r>
              <a:rPr lang="en-US" sz="2400" dirty="0">
                <a:solidFill>
                  <a:schemeClr val="bg1"/>
                </a:solidFill>
                <a:latin typeface="Arial" pitchFamily="34" charset="0"/>
                <a:cs typeface="Arial" pitchFamily="34" charset="0"/>
              </a:rPr>
              <a:t>immediate context to any Bible </a:t>
            </a:r>
            <a:r>
              <a:rPr lang="en-US" sz="2400" dirty="0" smtClean="0">
                <a:solidFill>
                  <a:schemeClr val="bg1"/>
                </a:solidFill>
                <a:latin typeface="Arial" pitchFamily="34" charset="0"/>
                <a:cs typeface="Arial" pitchFamily="34" charset="0"/>
              </a:rPr>
              <a:t>verse</a:t>
            </a:r>
            <a:r>
              <a:rPr lang="en-US" sz="2400" dirty="0">
                <a:solidFill>
                  <a:schemeClr val="bg1"/>
                </a:solidFill>
                <a:latin typeface="Arial" pitchFamily="34" charset="0"/>
                <a:cs typeface="Arial" pitchFamily="34" charset="0"/>
              </a:rPr>
              <a:t>, as does </a:t>
            </a:r>
            <a:r>
              <a:rPr lang="en-US" sz="2400" dirty="0" smtClean="0">
                <a:solidFill>
                  <a:schemeClr val="bg1"/>
                </a:solidFill>
                <a:latin typeface="Arial" pitchFamily="34" charset="0"/>
                <a:cs typeface="Arial" pitchFamily="34" charset="0"/>
              </a:rPr>
              <a:t>	the </a:t>
            </a:r>
            <a:r>
              <a:rPr lang="en-US" sz="2400" dirty="0">
                <a:solidFill>
                  <a:schemeClr val="bg1"/>
                </a:solidFill>
                <a:latin typeface="Arial" pitchFamily="34" charset="0"/>
                <a:cs typeface="Arial" pitchFamily="34" charset="0"/>
              </a:rPr>
              <a:t>historical, cultural, linguistic context of a verse</a:t>
            </a:r>
            <a:r>
              <a:rPr lang="en-US" sz="2400" dirty="0" smtClean="0">
                <a:solidFill>
                  <a:schemeClr val="bg1"/>
                </a:solidFill>
                <a:latin typeface="Arial" pitchFamily="34" charset="0"/>
                <a:cs typeface="Arial" pitchFamily="34" charset="0"/>
              </a:rPr>
              <a:t>.</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1000"/>
                                        <p:tgtEl>
                                          <p:spTgt spid="11">
                                            <p:txEl>
                                              <p:pRg st="5" end="5"/>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7" end="7"/>
                                            </p:txEl>
                                          </p:spTgt>
                                        </p:tgtEl>
                                        <p:attrNameLst>
                                          <p:attrName>style.visibility</p:attrName>
                                        </p:attrNameLst>
                                      </p:cBhvr>
                                      <p:to>
                                        <p:strVal val="visible"/>
                                      </p:to>
                                    </p:set>
                                    <p:animEffect transition="in" filter="fade">
                                      <p:cBhvr>
                                        <p:cTn id="11"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785652"/>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Hermeneutics </a:t>
            </a:r>
            <a:r>
              <a:rPr lang="en-US" sz="2400" dirty="0">
                <a:solidFill>
                  <a:schemeClr val="bg1"/>
                </a:solidFill>
                <a:latin typeface="Arial" pitchFamily="34" charset="0"/>
                <a:cs typeface="Arial" pitchFamily="34" charset="0"/>
              </a:rPr>
              <a:t>in brief:</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3</a:t>
            </a:r>
            <a:r>
              <a:rPr lang="en-US" sz="2400" dirty="0">
                <a:solidFill>
                  <a:schemeClr val="bg1"/>
                </a:solidFill>
                <a:latin typeface="Arial" pitchFamily="34" charset="0"/>
                <a:cs typeface="Arial" pitchFamily="34" charset="0"/>
              </a:rPr>
              <a:t>.	</a:t>
            </a:r>
            <a:r>
              <a:rPr lang="en-US" sz="2400" u="sng" dirty="0">
                <a:solidFill>
                  <a:schemeClr val="bg1"/>
                </a:solidFill>
                <a:latin typeface="Arial" pitchFamily="34" charset="0"/>
                <a:cs typeface="Arial" pitchFamily="34" charset="0"/>
              </a:rPr>
              <a:t>Intent interprets Scripture</a:t>
            </a:r>
            <a:r>
              <a:rPr lang="en-US" sz="2400" dirty="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All Scripture has an intended meaning.  It is therefore </a:t>
            </a:r>
            <a:r>
              <a:rPr lang="en-US" sz="2400" dirty="0" smtClean="0">
                <a:solidFill>
                  <a:schemeClr val="bg1"/>
                </a:solidFill>
                <a:latin typeface="Arial" pitchFamily="34" charset="0"/>
                <a:cs typeface="Arial" pitchFamily="34" charset="0"/>
              </a:rPr>
              <a:t>	true </a:t>
            </a:r>
            <a:r>
              <a:rPr lang="en-US" sz="2400" dirty="0">
                <a:solidFill>
                  <a:schemeClr val="bg1"/>
                </a:solidFill>
                <a:latin typeface="Arial" pitchFamily="34" charset="0"/>
                <a:cs typeface="Arial" pitchFamily="34" charset="0"/>
              </a:rPr>
              <a:t>that a Scripture has one correct </a:t>
            </a:r>
            <a:r>
              <a:rPr lang="en-US" sz="2400" dirty="0" smtClean="0">
                <a:solidFill>
                  <a:schemeClr val="bg1"/>
                </a:solidFill>
                <a:latin typeface="Arial" pitchFamily="34" charset="0"/>
                <a:cs typeface="Arial" pitchFamily="34" charset="0"/>
              </a:rPr>
              <a:t>interpretation 	while </a:t>
            </a:r>
            <a:r>
              <a:rPr lang="en-US" sz="2400" dirty="0">
                <a:solidFill>
                  <a:schemeClr val="bg1"/>
                </a:solidFill>
                <a:latin typeface="Arial" pitchFamily="34" charset="0"/>
                <a:cs typeface="Arial" pitchFamily="34" charset="0"/>
              </a:rPr>
              <a:t>it many have many correct applications</a:t>
            </a:r>
            <a:r>
              <a:rPr lang="en-US" sz="2400" dirty="0" smtClean="0">
                <a:solidFill>
                  <a:schemeClr val="bg1"/>
                </a:solidFill>
                <a:latin typeface="Arial" pitchFamily="34" charset="0"/>
                <a:cs typeface="Arial" pitchFamily="34" charset="0"/>
              </a:rPr>
              <a:t>.</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1000"/>
                                        <p:tgtEl>
                                          <p:spTgt spid="11">
                                            <p:txEl>
                                              <p:pRg st="5" end="5"/>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7" end="7"/>
                                            </p:txEl>
                                          </p:spTgt>
                                        </p:tgtEl>
                                        <p:attrNameLst>
                                          <p:attrName>style.visibility</p:attrName>
                                        </p:attrNameLst>
                                      </p:cBhvr>
                                      <p:to>
                                        <p:strVal val="visible"/>
                                      </p:to>
                                    </p:set>
                                    <p:animEffect transition="in" filter="fade">
                                      <p:cBhvr>
                                        <p:cTn id="11"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Hermeneutics </a:t>
            </a:r>
            <a:r>
              <a:rPr lang="en-US" sz="2400" dirty="0">
                <a:solidFill>
                  <a:schemeClr val="bg1"/>
                </a:solidFill>
                <a:latin typeface="Arial" pitchFamily="34" charset="0"/>
                <a:cs typeface="Arial" pitchFamily="34" charset="0"/>
              </a:rPr>
              <a:t>in brief:</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4</a:t>
            </a:r>
            <a:r>
              <a:rPr lang="en-US" sz="2400" dirty="0">
                <a:solidFill>
                  <a:schemeClr val="bg1"/>
                </a:solidFill>
                <a:latin typeface="Arial" pitchFamily="34" charset="0"/>
                <a:cs typeface="Arial" pitchFamily="34" charset="0"/>
              </a:rPr>
              <a:t>.	</a:t>
            </a:r>
            <a:r>
              <a:rPr lang="en-US" sz="2400" u="sng" dirty="0">
                <a:solidFill>
                  <a:schemeClr val="bg1"/>
                </a:solidFill>
                <a:latin typeface="Arial" pitchFamily="34" charset="0"/>
                <a:cs typeface="Arial" pitchFamily="34" charset="0"/>
              </a:rPr>
              <a:t>The Clear interprets the Obscure</a:t>
            </a:r>
            <a:r>
              <a:rPr lang="en-US" sz="2400" dirty="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No verse of Scripture should be interpreted to 	</a:t>
            </a:r>
            <a:r>
              <a:rPr lang="en-US" sz="2400" dirty="0" smtClean="0">
                <a:solidFill>
                  <a:schemeClr val="bg1"/>
                </a:solidFill>
                <a:latin typeface="Arial" pitchFamily="34" charset="0"/>
                <a:cs typeface="Arial" pitchFamily="34" charset="0"/>
              </a:rPr>
              <a:t>contradict </a:t>
            </a:r>
            <a:r>
              <a:rPr lang="en-US" sz="2400" dirty="0">
                <a:solidFill>
                  <a:schemeClr val="bg1"/>
                </a:solidFill>
                <a:latin typeface="Arial" pitchFamily="34" charset="0"/>
                <a:cs typeface="Arial" pitchFamily="34" charset="0"/>
              </a:rPr>
              <a:t>the overall message of Scripture.  When </a:t>
            </a:r>
            <a:r>
              <a:rPr lang="en-US" sz="2400" dirty="0" smtClean="0">
                <a:solidFill>
                  <a:schemeClr val="bg1"/>
                </a:solidFill>
                <a:latin typeface="Arial" pitchFamily="34" charset="0"/>
                <a:cs typeface="Arial" pitchFamily="34" charset="0"/>
              </a:rPr>
              <a:t>we 	are </a:t>
            </a:r>
            <a:r>
              <a:rPr lang="en-US" sz="2400" dirty="0">
                <a:solidFill>
                  <a:schemeClr val="bg1"/>
                </a:solidFill>
                <a:latin typeface="Arial" pitchFamily="34" charset="0"/>
                <a:cs typeface="Arial" pitchFamily="34" charset="0"/>
              </a:rPr>
              <a:t>faced with an obscure verse, we find a clear verse </a:t>
            </a:r>
            <a:r>
              <a:rPr lang="en-US" sz="2400" dirty="0" smtClean="0">
                <a:solidFill>
                  <a:schemeClr val="bg1"/>
                </a:solidFill>
                <a:latin typeface="Arial" pitchFamily="34" charset="0"/>
                <a:cs typeface="Arial" pitchFamily="34" charset="0"/>
              </a:rPr>
              <a:t>	to </a:t>
            </a:r>
            <a:r>
              <a:rPr lang="en-US" sz="2400" dirty="0">
                <a:solidFill>
                  <a:schemeClr val="bg1"/>
                </a:solidFill>
                <a:latin typeface="Arial" pitchFamily="34" charset="0"/>
                <a:cs typeface="Arial" pitchFamily="34" charset="0"/>
              </a:rPr>
              <a:t>help interpret it</a:t>
            </a:r>
            <a:r>
              <a:rPr lang="en-US" sz="2400" dirty="0" smtClean="0">
                <a:solidFill>
                  <a:schemeClr val="bg1"/>
                </a:solidFill>
                <a:latin typeface="Arial" pitchFamily="34" charset="0"/>
                <a:cs typeface="Arial" pitchFamily="34" charset="0"/>
              </a:rPr>
              <a:t>.</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1000"/>
                                        <p:tgtEl>
                                          <p:spTgt spid="11">
                                            <p:txEl>
                                              <p:pRg st="5" end="5"/>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7" end="7"/>
                                            </p:txEl>
                                          </p:spTgt>
                                        </p:tgtEl>
                                        <p:attrNameLst>
                                          <p:attrName>style.visibility</p:attrName>
                                        </p:attrNameLst>
                                      </p:cBhvr>
                                      <p:to>
                                        <p:strVal val="visible"/>
                                      </p:to>
                                    </p:set>
                                    <p:animEffect transition="in" filter="fade">
                                      <p:cBhvr>
                                        <p:cTn id="11"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078313"/>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endParaRPr lang="en-US" sz="2400" dirty="0" smtClean="0">
              <a:solidFill>
                <a:schemeClr val="bg1"/>
              </a:solidFill>
              <a:latin typeface="Arial" pitchFamily="34" charset="0"/>
              <a:cs typeface="Arial" pitchFamily="34" charset="0"/>
            </a:endParaRPr>
          </a:p>
          <a:p>
            <a:pPr>
              <a:tabLst>
                <a:tab pos="461963" algn="l"/>
              </a:tabLst>
            </a:pPr>
            <a:endParaRPr lang="en-US" sz="2400" dirty="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A guiding principle of hermeneutics: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God </a:t>
            </a:r>
            <a:r>
              <a:rPr lang="en-US" sz="2400" b="1" dirty="0">
                <a:solidFill>
                  <a:schemeClr val="bg1"/>
                </a:solidFill>
                <a:latin typeface="Arial" pitchFamily="34" charset="0"/>
                <a:cs typeface="Arial" pitchFamily="34" charset="0"/>
              </a:rPr>
              <a:t>said it.</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I </a:t>
            </a:r>
            <a:r>
              <a:rPr lang="en-US" sz="2400" b="1" dirty="0">
                <a:solidFill>
                  <a:schemeClr val="bg1"/>
                </a:solidFill>
                <a:latin typeface="Arial" pitchFamily="34" charset="0"/>
                <a:cs typeface="Arial" pitchFamily="34" charset="0"/>
              </a:rPr>
              <a:t>interpret </a:t>
            </a:r>
            <a:r>
              <a:rPr lang="en-US" sz="2400" b="1" dirty="0" smtClean="0">
                <a:solidFill>
                  <a:schemeClr val="bg1"/>
                </a:solidFill>
                <a:latin typeface="Arial" pitchFamily="34" charset="0"/>
                <a:cs typeface="Arial" pitchFamily="34" charset="0"/>
              </a:rPr>
              <a:t>it.</a:t>
            </a:r>
            <a:endParaRPr lang="en-US" sz="2400" b="1" dirty="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(to the best of my ability, keeping in mind the </a:t>
            </a:r>
            <a:r>
              <a:rPr lang="en-US" sz="2400" dirty="0" smtClean="0">
                <a:solidFill>
                  <a:schemeClr val="bg1"/>
                </a:solidFill>
                <a:latin typeface="Arial" pitchFamily="34" charset="0"/>
                <a:cs typeface="Arial" pitchFamily="34" charset="0"/>
              </a:rPr>
              <a:t>				limitations </a:t>
            </a:r>
            <a:r>
              <a:rPr lang="en-US" sz="2400" dirty="0">
                <a:solidFill>
                  <a:schemeClr val="bg1"/>
                </a:solidFill>
                <a:latin typeface="Arial" pitchFamily="34" charset="0"/>
                <a:cs typeface="Arial" pitchFamily="34" charset="0"/>
              </a:rPr>
              <a:t>and filters imposed by my worldview</a:t>
            </a:r>
            <a:r>
              <a:rPr lang="en-US" sz="2400" dirty="0" smtClean="0">
                <a:solidFill>
                  <a:schemeClr val="bg1"/>
                </a:solidFill>
                <a:latin typeface="Arial" pitchFamily="34" charset="0"/>
                <a:cs typeface="Arial" pitchFamily="34" charset="0"/>
              </a:rPr>
              <a:t>.)</a:t>
            </a:r>
            <a:endParaRPr lang="en-US" sz="2400" dirty="0">
              <a:solidFill>
                <a:schemeClr val="bg1"/>
              </a:solidFill>
              <a:latin typeface="Arial" pitchFamily="34" charset="0"/>
              <a:cs typeface="Arial" pitchFamily="34" charset="0"/>
            </a:endParaRP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That </a:t>
            </a:r>
            <a:r>
              <a:rPr lang="en-US" sz="2400" b="1" dirty="0">
                <a:solidFill>
                  <a:schemeClr val="bg1"/>
                </a:solidFill>
                <a:latin typeface="Arial" pitchFamily="34" charset="0"/>
                <a:cs typeface="Arial" pitchFamily="34" charset="0"/>
              </a:rPr>
              <a:t>doesn’t entirely settle it.</a:t>
            </a:r>
          </a:p>
          <a:p>
            <a:pPr defTabSz="463550" hangingPunct="0"/>
            <a:r>
              <a:rPr lang="en-US" sz="2400" dirty="0">
                <a:solidFill>
                  <a:schemeClr val="bg1"/>
                </a:solidFill>
                <a:latin typeface="Arial" pitchFamily="34" charset="0"/>
                <a:cs typeface="Arial" pitchFamily="34" charset="0"/>
              </a:rPr>
              <a:t>		</a:t>
            </a:r>
            <a:r>
              <a:rPr lang="en-US" sz="2400" dirty="0" smtClean="0">
                <a:solidFill>
                  <a:schemeClr val="bg1"/>
                </a:solidFill>
                <a:latin typeface="Arial" pitchFamily="34" charset="0"/>
                <a:cs typeface="Arial" pitchFamily="34" charset="0"/>
              </a:rPr>
              <a:t>(But </a:t>
            </a:r>
            <a:r>
              <a:rPr lang="en-US" sz="2400" dirty="0">
                <a:solidFill>
                  <a:schemeClr val="bg1"/>
                </a:solidFill>
                <a:latin typeface="Arial" pitchFamily="34" charset="0"/>
                <a:cs typeface="Arial" pitchFamily="34" charset="0"/>
              </a:rPr>
              <a:t>it does provide a trustworthy -- if incomplete -- </a:t>
            </a:r>
            <a:r>
              <a:rPr lang="en-US" sz="2400" dirty="0" smtClean="0">
                <a:solidFill>
                  <a:schemeClr val="bg1"/>
                </a:solidFill>
                <a:latin typeface="Arial" pitchFamily="34" charset="0"/>
                <a:cs typeface="Arial" pitchFamily="34" charset="0"/>
              </a:rPr>
              <a:t>			platform </a:t>
            </a:r>
            <a:r>
              <a:rPr lang="en-US" sz="2400" dirty="0">
                <a:solidFill>
                  <a:schemeClr val="bg1"/>
                </a:solidFill>
                <a:latin typeface="Arial" pitchFamily="34" charset="0"/>
                <a:cs typeface="Arial" pitchFamily="34" charset="0"/>
              </a:rPr>
              <a:t>on which to base my values and </a:t>
            </a:r>
            <a:r>
              <a:rPr lang="en-US" sz="2400" dirty="0" smtClean="0">
                <a:solidFill>
                  <a:schemeClr val="bg1"/>
                </a:solidFill>
                <a:latin typeface="Arial" pitchFamily="34" charset="0"/>
                <a:cs typeface="Arial" pitchFamily="34" charset="0"/>
              </a:rPr>
              <a:t>					decisions.)</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8" end="8"/>
                                            </p:txEl>
                                          </p:spTgt>
                                        </p:tgtEl>
                                        <p:attrNameLst>
                                          <p:attrName>style.visibility</p:attrName>
                                        </p:attrNameLst>
                                      </p:cBhvr>
                                      <p:to>
                                        <p:strVal val="visible"/>
                                      </p:to>
                                    </p:set>
                                    <p:animEffect transition="in" filter="fade">
                                      <p:cBhvr>
                                        <p:cTn id="19" dur="1000"/>
                                        <p:tgtEl>
                                          <p:spTgt spid="11">
                                            <p:txEl>
                                              <p:pRg st="8" end="8"/>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10" end="10"/>
                                            </p:txEl>
                                          </p:spTgt>
                                        </p:tgtEl>
                                        <p:attrNameLst>
                                          <p:attrName>style.visibility</p:attrName>
                                        </p:attrNameLst>
                                      </p:cBhvr>
                                      <p:to>
                                        <p:strVal val="visible"/>
                                      </p:to>
                                    </p:set>
                                    <p:animEffect transition="in" filter="fade">
                                      <p:cBhvr>
                                        <p:cTn id="23" dur="1000"/>
                                        <p:tgtEl>
                                          <p:spTgt spid="11">
                                            <p:txEl>
                                              <p:pRg st="10" end="10"/>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11" end="11"/>
                                            </p:txEl>
                                          </p:spTgt>
                                        </p:tgtEl>
                                        <p:attrNameLst>
                                          <p:attrName>style.visibility</p:attrName>
                                        </p:attrNameLst>
                                      </p:cBhvr>
                                      <p:to>
                                        <p:strVal val="visible"/>
                                      </p:to>
                                    </p:set>
                                    <p:animEffect transition="in" filter="fade">
                                      <p:cBhvr>
                                        <p:cTn id="27"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416320"/>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lgn="ctr">
              <a:tabLst>
                <a:tab pos="461963" algn="l"/>
              </a:tabLst>
            </a:pPr>
            <a:endParaRPr lang="en-US" sz="2400" i="1" dirty="0" smtClean="0">
              <a:solidFill>
                <a:schemeClr val="bg1"/>
              </a:solidFill>
              <a:latin typeface="Arial" pitchFamily="34" charset="0"/>
              <a:cs typeface="Arial" pitchFamily="34" charset="0"/>
            </a:endParaRPr>
          </a:p>
          <a:p>
            <a:pPr algn="ctr">
              <a:tabLst>
                <a:tab pos="461963" algn="l"/>
              </a:tabLst>
            </a:pPr>
            <a:endParaRPr lang="en-US" sz="2400" i="1" dirty="0">
              <a:solidFill>
                <a:schemeClr val="bg1"/>
              </a:solidFill>
              <a:latin typeface="Arial" pitchFamily="34" charset="0"/>
              <a:cs typeface="Arial" pitchFamily="34" charset="0"/>
            </a:endParaRPr>
          </a:p>
          <a:p>
            <a:r>
              <a:rPr lang="en-US" sz="2400" dirty="0" smtClean="0">
                <a:solidFill>
                  <a:schemeClr val="bg1"/>
                </a:solidFill>
                <a:latin typeface="Arial" pitchFamily="34" charset="0"/>
                <a:cs typeface="Arial" pitchFamily="34" charset="0"/>
              </a:rPr>
              <a:t>Our theme verse, Nehemiah 8:8 -- </a:t>
            </a:r>
          </a:p>
          <a:p>
            <a:endParaRPr lang="en-US" sz="2400" dirty="0" smtClean="0">
              <a:solidFill>
                <a:schemeClr val="bg1"/>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They read from the book, from the law of God,</a:t>
            </a:r>
          </a:p>
          <a:p>
            <a:pPr algn="ctr"/>
            <a:r>
              <a:rPr lang="en-US" sz="2400" dirty="0" smtClean="0">
                <a:solidFill>
                  <a:srgbClr val="FFFF00"/>
                </a:solidFill>
                <a:latin typeface="Arial" pitchFamily="34" charset="0"/>
                <a:cs typeface="Arial" pitchFamily="34" charset="0"/>
              </a:rPr>
              <a:t>translating to give the sense</a:t>
            </a:r>
          </a:p>
          <a:p>
            <a:pPr algn="ctr"/>
            <a:r>
              <a:rPr lang="en-US" sz="2400" dirty="0" smtClean="0">
                <a:solidFill>
                  <a:srgbClr val="FFFF00"/>
                </a:solidFill>
                <a:latin typeface="Arial" pitchFamily="34" charset="0"/>
                <a:cs typeface="Arial" pitchFamily="34" charset="0"/>
              </a:rPr>
              <a:t>so that they understood the reading.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Effect transition="in" filter="fade">
                                      <p:cBhvr>
                                        <p:cTn id="11" dur="1000"/>
                                        <p:tgtEl>
                                          <p:spTgt spid="11">
                                            <p:txEl>
                                              <p:pRg st="6" end="6"/>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7" end="7"/>
                                            </p:txEl>
                                          </p:spTgt>
                                        </p:tgtEl>
                                        <p:attrNameLst>
                                          <p:attrName>style.visibility</p:attrName>
                                        </p:attrNameLst>
                                      </p:cBhvr>
                                      <p:to>
                                        <p:strVal val="visible"/>
                                      </p:to>
                                    </p:set>
                                    <p:animEffect transition="in" filter="fade">
                                      <p:cBhvr>
                                        <p:cTn id="14" dur="1000"/>
                                        <p:tgtEl>
                                          <p:spTgt spid="11">
                                            <p:txEl>
                                              <p:pRg st="7" end="7"/>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8" end="8"/>
                                            </p:txEl>
                                          </p:spTgt>
                                        </p:tgtEl>
                                        <p:attrNameLst>
                                          <p:attrName>style.visibility</p:attrName>
                                        </p:attrNameLst>
                                      </p:cBhvr>
                                      <p:to>
                                        <p:strVal val="visible"/>
                                      </p:to>
                                    </p:set>
                                    <p:animEffect transition="in" filter="fade">
                                      <p:cBhvr>
                                        <p:cTn id="17" dur="10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Beginning Facts</a:t>
            </a:r>
          </a:p>
          <a:p>
            <a:pPr algn="ctr">
              <a:tabLst>
                <a:tab pos="461963" algn="l"/>
              </a:tabLst>
            </a:pPr>
            <a:endParaRPr lang="en-US" sz="2400" i="1" dirty="0" smtClean="0">
              <a:solidFill>
                <a:schemeClr val="bg1"/>
              </a:solidFill>
              <a:latin typeface="Arial" pitchFamily="34" charset="0"/>
              <a:cs typeface="Arial" pitchFamily="34" charset="0"/>
            </a:endParaRPr>
          </a:p>
          <a:p>
            <a:pPr algn="ctr">
              <a:tabLst>
                <a:tab pos="461963" algn="l"/>
              </a:tabLst>
            </a:pPr>
            <a:endParaRPr lang="en-US" sz="2400" i="1" dirty="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A.		God has spoken (Heb. 1:1,2).</a:t>
            </a:r>
          </a:p>
          <a:p>
            <a:pPr defTabSz="463550" hangingPunct="0"/>
            <a:r>
              <a:rPr lang="en-US" sz="2400" dirty="0" smtClean="0">
                <a:solidFill>
                  <a:schemeClr val="bg1"/>
                </a:solidFill>
                <a:latin typeface="Arial" pitchFamily="34" charset="0"/>
                <a:cs typeface="Arial" pitchFamily="34" charset="0"/>
              </a:rPr>
              <a:t>B.		The Bible is a revelation of God’s will (1Cor. 14:37).</a:t>
            </a:r>
          </a:p>
          <a:p>
            <a:pPr defTabSz="463550" hangingPunct="0"/>
            <a:r>
              <a:rPr lang="en-US" sz="2400" dirty="0" smtClean="0">
                <a:solidFill>
                  <a:schemeClr val="bg1"/>
                </a:solidFill>
                <a:latin typeface="Arial" pitchFamily="34" charset="0"/>
                <a:cs typeface="Arial" pitchFamily="34" charset="0"/>
              </a:rPr>
              <a:t>C.		The Bible is accurately translated.</a:t>
            </a:r>
          </a:p>
          <a:p>
            <a:pPr defTabSz="463550" hangingPunct="0"/>
            <a:r>
              <a:rPr lang="en-US" sz="2400" dirty="0" smtClean="0">
                <a:solidFill>
                  <a:schemeClr val="bg1"/>
                </a:solidFill>
                <a:latin typeface="Arial" pitchFamily="34" charset="0"/>
                <a:cs typeface="Arial" pitchFamily="34" charset="0"/>
              </a:rPr>
              <a:t>D.		The Bible is infallible (Psa. 19:7).</a:t>
            </a:r>
          </a:p>
          <a:p>
            <a:pPr defTabSz="463550" hangingPunct="0"/>
            <a:r>
              <a:rPr lang="en-US" sz="2400" dirty="0" smtClean="0">
                <a:solidFill>
                  <a:schemeClr val="bg1"/>
                </a:solidFill>
                <a:latin typeface="Arial" pitchFamily="34" charset="0"/>
                <a:cs typeface="Arial" pitchFamily="34" charset="0"/>
              </a:rPr>
              <a:t>E.		The Bible is complete and final (2Tim. 3:15-17).</a:t>
            </a:r>
          </a:p>
          <a:p>
            <a:pPr defTabSz="463550" hangingPunct="0"/>
            <a:r>
              <a:rPr lang="en-US" sz="2400" dirty="0" smtClean="0">
                <a:solidFill>
                  <a:schemeClr val="bg1"/>
                </a:solidFill>
                <a:latin typeface="Arial" pitchFamily="34" charset="0"/>
                <a:cs typeface="Arial" pitchFamily="34" charset="0"/>
              </a:rPr>
              <a:t>F.		The Bible is intelligible (Rom. 15:4).</a:t>
            </a:r>
          </a:p>
          <a:p>
            <a:pPr defTabSz="463550" hangingPunct="0"/>
            <a:r>
              <a:rPr lang="en-US" sz="2400" dirty="0" smtClean="0">
                <a:solidFill>
                  <a:schemeClr val="bg1"/>
                </a:solidFill>
                <a:latin typeface="Arial" pitchFamily="34" charset="0"/>
                <a:cs typeface="Arial" pitchFamily="34" charset="0"/>
              </a:rPr>
              <a:t>G.		The Bible can be understood (Rom. 10:17).</a:t>
            </a:r>
          </a:p>
          <a:p>
            <a:pPr defTabSz="463550" hangingPunct="0"/>
            <a:r>
              <a:rPr lang="en-US" sz="2400" dirty="0" smtClean="0">
                <a:solidFill>
                  <a:schemeClr val="bg1"/>
                </a:solidFill>
                <a:latin typeface="Arial" pitchFamily="34" charset="0"/>
                <a:cs typeface="Arial" pitchFamily="34" charset="0"/>
              </a:rPr>
              <a:t>H.		The Bible is authoritative (2Tim. 2:15).</a:t>
            </a:r>
          </a:p>
          <a:p>
            <a:pPr defTabSz="463550" hangingPunct="0"/>
            <a:r>
              <a:rPr lang="en-US" sz="2400" dirty="0" smtClean="0">
                <a:solidFill>
                  <a:schemeClr val="bg1"/>
                </a:solidFill>
                <a:latin typeface="Arial" pitchFamily="34" charset="0"/>
                <a:cs typeface="Arial" pitchFamily="34" charset="0"/>
              </a:rPr>
              <a:t>I.		The Bible demands submission (Rom. 2:6-9).</a:t>
            </a:r>
          </a:p>
          <a:p>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animEffect transition="in" filter="fade">
                                      <p:cBhvr>
                                        <p:cTn id="15" dur="1000"/>
                                        <p:tgtEl>
                                          <p:spTgt spid="11">
                                            <p:txEl>
                                              <p:pRg st="6" end="6"/>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7" end="7"/>
                                            </p:txEl>
                                          </p:spTgt>
                                        </p:tgtEl>
                                        <p:attrNameLst>
                                          <p:attrName>style.visibility</p:attrName>
                                        </p:attrNameLst>
                                      </p:cBhvr>
                                      <p:to>
                                        <p:strVal val="visible"/>
                                      </p:to>
                                    </p:set>
                                    <p:animEffect transition="in" filter="fade">
                                      <p:cBhvr>
                                        <p:cTn id="19" dur="1000"/>
                                        <p:tgtEl>
                                          <p:spTgt spid="11">
                                            <p:txEl>
                                              <p:pRg st="7" end="7"/>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animEffect transition="in" filter="fade">
                                      <p:cBhvr>
                                        <p:cTn id="23" dur="1000"/>
                                        <p:tgtEl>
                                          <p:spTgt spid="11">
                                            <p:txEl>
                                              <p:pRg st="8" end="8"/>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animEffect transition="in" filter="fade">
                                      <p:cBhvr>
                                        <p:cTn id="27" dur="1000"/>
                                        <p:tgtEl>
                                          <p:spTgt spid="11">
                                            <p:txEl>
                                              <p:pRg st="9" end="9"/>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10" end="10"/>
                                            </p:txEl>
                                          </p:spTgt>
                                        </p:tgtEl>
                                        <p:attrNameLst>
                                          <p:attrName>style.visibility</p:attrName>
                                        </p:attrNameLst>
                                      </p:cBhvr>
                                      <p:to>
                                        <p:strVal val="visible"/>
                                      </p:to>
                                    </p:set>
                                    <p:animEffect transition="in" filter="fade">
                                      <p:cBhvr>
                                        <p:cTn id="31" dur="1000"/>
                                        <p:tgtEl>
                                          <p:spTgt spid="11">
                                            <p:txEl>
                                              <p:pRg st="10" end="10"/>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1">
                                            <p:txEl>
                                              <p:pRg st="11" end="11"/>
                                            </p:txEl>
                                          </p:spTgt>
                                        </p:tgtEl>
                                        <p:attrNameLst>
                                          <p:attrName>style.visibility</p:attrName>
                                        </p:attrNameLst>
                                      </p:cBhvr>
                                      <p:to>
                                        <p:strVal val="visible"/>
                                      </p:to>
                                    </p:set>
                                    <p:animEffect transition="in" filter="fade">
                                      <p:cBhvr>
                                        <p:cTn id="35" dur="1000"/>
                                        <p:tgtEl>
                                          <p:spTgt spid="11">
                                            <p:txEl>
                                              <p:pRg st="11" end="11"/>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1">
                                            <p:txEl>
                                              <p:pRg st="12" end="12"/>
                                            </p:txEl>
                                          </p:spTgt>
                                        </p:tgtEl>
                                        <p:attrNameLst>
                                          <p:attrName>style.visibility</p:attrName>
                                        </p:attrNameLst>
                                      </p:cBhvr>
                                      <p:to>
                                        <p:strVal val="visible"/>
                                      </p:to>
                                    </p:set>
                                    <p:animEffect transition="in" filter="fade">
                                      <p:cBhvr>
                                        <p:cTn id="39"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016758"/>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The Tools You Will Need</a:t>
            </a: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a:solidFill>
                <a:schemeClr val="bg1"/>
              </a:solidFill>
              <a:latin typeface="Arial" pitchFamily="34" charset="0"/>
              <a:cs typeface="Arial" pitchFamily="34" charset="0"/>
            </a:endParaRP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r>
              <a:rPr lang="en-US" sz="2400" dirty="0" smtClean="0">
                <a:solidFill>
                  <a:schemeClr val="bg1"/>
                </a:solidFill>
              </a:rPr>
              <a:t>A.		A Bible.					F.		Commentaries/reference</a:t>
            </a:r>
            <a:r>
              <a:rPr lang="en-US" sz="2400" dirty="0" smtClean="0">
                <a:solidFill>
                  <a:schemeClr val="bg1"/>
                </a:solidFill>
              </a:rPr>
              <a:t>.</a:t>
            </a: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000" dirty="0" smtClean="0">
              <a:solidFill>
                <a:schemeClr val="bg1"/>
              </a:solidFill>
            </a:endParaRP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r>
              <a:rPr lang="en-US" sz="2400" dirty="0" smtClean="0">
                <a:solidFill>
                  <a:schemeClr val="bg1"/>
                </a:solidFill>
              </a:rPr>
              <a:t>B.		A Bible concordance.		G.		Time for study</a:t>
            </a:r>
            <a:r>
              <a:rPr lang="en-US" sz="2400" dirty="0" smtClean="0">
                <a:solidFill>
                  <a:schemeClr val="bg1"/>
                </a:solidFill>
              </a:rPr>
              <a:t>.</a:t>
            </a: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000" dirty="0" smtClean="0">
              <a:solidFill>
                <a:schemeClr val="bg1"/>
              </a:solidFill>
            </a:endParaRP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r>
              <a:rPr lang="en-US" sz="2400" dirty="0" smtClean="0">
                <a:solidFill>
                  <a:schemeClr val="bg1"/>
                </a:solidFill>
              </a:rPr>
              <a:t>C.		A Bible dictionary.			H.		A place to study</a:t>
            </a:r>
            <a:r>
              <a:rPr lang="en-US" sz="2400" dirty="0" smtClean="0">
                <a:solidFill>
                  <a:schemeClr val="bg1"/>
                </a:solidFill>
              </a:rPr>
              <a:t>.</a:t>
            </a: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000" dirty="0" smtClean="0">
              <a:solidFill>
                <a:schemeClr val="bg1"/>
              </a:solidFill>
            </a:endParaRP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r>
              <a:rPr lang="en-US" sz="2400" dirty="0" smtClean="0">
                <a:solidFill>
                  <a:schemeClr val="bg1"/>
                </a:solidFill>
              </a:rPr>
              <a:t>D.		Maps and Atlases.			I.		A plan of study</a:t>
            </a:r>
            <a:r>
              <a:rPr lang="en-US" sz="2400" dirty="0" smtClean="0">
                <a:solidFill>
                  <a:schemeClr val="bg1"/>
                </a:solidFill>
              </a:rPr>
              <a:t>.</a:t>
            </a: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000" dirty="0" smtClean="0">
              <a:solidFill>
                <a:schemeClr val="bg1"/>
              </a:solidFill>
            </a:endParaRPr>
          </a:p>
          <a:p>
            <a:pPr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r>
              <a:rPr lang="en-US" sz="2400" dirty="0" smtClean="0">
                <a:solidFill>
                  <a:schemeClr val="bg1"/>
                </a:solidFill>
              </a:rPr>
              <a:t>E.		A modern language 		J.		Pencil and Paper.</a:t>
            </a:r>
          </a:p>
          <a:p>
            <a:pPr defTabSz="463550" hangingPunct="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r>
              <a:rPr lang="en-US" sz="2400" dirty="0" smtClean="0">
                <a:solidFill>
                  <a:schemeClr val="bg1"/>
                </a:solidFill>
              </a:rPr>
              <a:t>			Bible</a:t>
            </a:r>
            <a:r>
              <a:rPr lang="en-US" sz="2400" dirty="0" smtClean="0">
                <a:solidFill>
                  <a:schemeClr val="bg1"/>
                </a:solidFill>
              </a:rPr>
              <a:t>.</a:t>
            </a:r>
            <a:endParaRPr lang="en-US" sz="24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Effect transition="in" filter="fade">
                                      <p:cBhvr>
                                        <p:cTn id="11" dur="1000"/>
                                        <p:tgtEl>
                                          <p:spTgt spid="11">
                                            <p:txEl>
                                              <p:pRg st="6" end="6"/>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animEffect transition="in" filter="fade">
                                      <p:cBhvr>
                                        <p:cTn id="15" dur="1000"/>
                                        <p:tgtEl>
                                          <p:spTgt spid="11">
                                            <p:txEl>
                                              <p:pRg st="8" end="8"/>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10" end="10"/>
                                            </p:txEl>
                                          </p:spTgt>
                                        </p:tgtEl>
                                        <p:attrNameLst>
                                          <p:attrName>style.visibility</p:attrName>
                                        </p:attrNameLst>
                                      </p:cBhvr>
                                      <p:to>
                                        <p:strVal val="visible"/>
                                      </p:to>
                                    </p:set>
                                    <p:animEffect transition="in" filter="fade">
                                      <p:cBhvr>
                                        <p:cTn id="19" dur="1000"/>
                                        <p:tgtEl>
                                          <p:spTgt spid="11">
                                            <p:txEl>
                                              <p:pRg st="10" end="10"/>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12" end="12"/>
                                            </p:txEl>
                                          </p:spTgt>
                                        </p:tgtEl>
                                        <p:attrNameLst>
                                          <p:attrName>style.visibility</p:attrName>
                                        </p:attrNameLst>
                                      </p:cBhvr>
                                      <p:to>
                                        <p:strVal val="visible"/>
                                      </p:to>
                                    </p:set>
                                    <p:animEffect transition="in" filter="fade">
                                      <p:cBhvr>
                                        <p:cTn id="23" dur="1000"/>
                                        <p:tgtEl>
                                          <p:spTgt spid="11">
                                            <p:txEl>
                                              <p:pRg st="12" end="1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xEl>
                                              <p:pRg st="13" end="13"/>
                                            </p:txEl>
                                          </p:spTgt>
                                        </p:tgtEl>
                                        <p:attrNameLst>
                                          <p:attrName>style.visibility</p:attrName>
                                        </p:attrNameLst>
                                      </p:cBhvr>
                                      <p:to>
                                        <p:strVal val="visible"/>
                                      </p:to>
                                    </p:set>
                                    <p:animEffect transition="in" filter="fade">
                                      <p:cBhvr>
                                        <p:cTn id="26" dur="1000"/>
                                        <p:tgtEl>
                                          <p:spTgt spid="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The Proper Mental Approach</a:t>
            </a: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rPr>
              <a:t>A.	Good study habits:</a:t>
            </a:r>
          </a:p>
          <a:p>
            <a:pPr defTabSz="463550" hangingPunct="0"/>
            <a:r>
              <a:rPr lang="en-US" sz="2400" dirty="0" smtClean="0">
                <a:solidFill>
                  <a:schemeClr val="bg1"/>
                </a:solidFill>
              </a:rPr>
              <a:t>	1.	Read the passage correctly.</a:t>
            </a:r>
          </a:p>
          <a:p>
            <a:pPr defTabSz="463550" hangingPunct="0"/>
            <a:r>
              <a:rPr lang="en-US" sz="2400" dirty="0" smtClean="0">
                <a:solidFill>
                  <a:schemeClr val="bg1"/>
                </a:solidFill>
              </a:rPr>
              <a:t>	2.	Mark in your Bible; notes and outlines.</a:t>
            </a:r>
          </a:p>
          <a:p>
            <a:pPr defTabSz="463550" hangingPunct="0"/>
            <a:r>
              <a:rPr lang="en-US" sz="2400" dirty="0" smtClean="0">
                <a:solidFill>
                  <a:schemeClr val="bg1"/>
                </a:solidFill>
              </a:rPr>
              <a:t>B.	An alert mind.</a:t>
            </a:r>
          </a:p>
          <a:p>
            <a:pPr defTabSz="463550" hangingPunct="0"/>
            <a:r>
              <a:rPr lang="en-US" sz="2400" dirty="0" smtClean="0">
                <a:solidFill>
                  <a:schemeClr val="bg1"/>
                </a:solidFill>
              </a:rPr>
              <a:t>	1.	The words give divine revelation (1Th. 2:13).</a:t>
            </a:r>
          </a:p>
          <a:p>
            <a:pPr defTabSz="463550" hangingPunct="0"/>
            <a:r>
              <a:rPr lang="en-US" sz="2400" dirty="0" smtClean="0">
                <a:solidFill>
                  <a:schemeClr val="bg1"/>
                </a:solidFill>
              </a:rPr>
              <a:t>	2.	The words read will save the soul (Jas. 1:21).</a:t>
            </a:r>
          </a:p>
          <a:p>
            <a:pPr defTabSz="463550" hangingPunct="0"/>
            <a:r>
              <a:rPr lang="en-US" sz="2400" dirty="0" smtClean="0">
                <a:solidFill>
                  <a:schemeClr val="bg1"/>
                </a:solidFill>
              </a:rPr>
              <a:t>	3.	The words instruct the mind (Ac. 17:11).</a:t>
            </a:r>
          </a:p>
          <a:p>
            <a:pPr defTabSz="463550" hangingPunct="0"/>
            <a:r>
              <a:rPr lang="en-US" sz="2400" dirty="0" smtClean="0">
                <a:solidFill>
                  <a:schemeClr val="bg1"/>
                </a:solidFill>
              </a:rPr>
              <a:t>	4.	The words strengthen the soul (Mt. 11:28).</a:t>
            </a:r>
          </a:p>
          <a:p>
            <a:pPr defTabSz="463550" hangingPunct="0"/>
            <a:r>
              <a:rPr lang="en-US" sz="2400" dirty="0" smtClean="0">
                <a:solidFill>
                  <a:schemeClr val="bg1"/>
                </a:solidFill>
              </a:rPr>
              <a:t>	5.	The words reveal spiritual truth (Col. 3:16). </a:t>
            </a:r>
          </a:p>
          <a:p>
            <a:pPr defTabSz="463550" hangingPunct="0"/>
            <a:r>
              <a:rPr lang="en-US" sz="2400" dirty="0" smtClean="0">
                <a:solidFill>
                  <a:schemeClr val="bg1"/>
                </a:solidFill>
              </a:rPr>
              <a:t>	6.	The words are profitable (Heb. 4:12).</a:t>
            </a:r>
          </a:p>
          <a:p>
            <a:pPr defTabSz="463550" hangingPunct="0"/>
            <a:r>
              <a:rPr lang="en-US" sz="2400" dirty="0" smtClean="0">
                <a:solidFill>
                  <a:schemeClr val="bg1"/>
                </a:solidFill>
              </a:rPr>
              <a:t>	7.	The words will last (Mt. 24:35).</a:t>
            </a:r>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Effect transition="in" filter="fade">
                                      <p:cBhvr>
                                        <p:cTn id="11" dur="1000"/>
                                        <p:tgtEl>
                                          <p:spTgt spid="11">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animEffect transition="in" filter="fade">
                                      <p:cBhvr>
                                        <p:cTn id="15" dur="1000"/>
                                        <p:tgtEl>
                                          <p:spTgt spid="11">
                                            <p:txEl>
                                              <p:pRg st="5" end="5"/>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Effect transition="in" filter="fade">
                                      <p:cBhvr>
                                        <p:cTn id="19" dur="1000"/>
                                        <p:tgtEl>
                                          <p:spTgt spid="11">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animEffect transition="in" filter="fade">
                                      <p:cBhvr>
                                        <p:cTn id="23" dur="1000"/>
                                        <p:tgtEl>
                                          <p:spTgt spid="11">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animEffect transition="in" filter="fade">
                                      <p:cBhvr>
                                        <p:cTn id="27" dur="1000"/>
                                        <p:tgtEl>
                                          <p:spTgt spid="11">
                                            <p:txEl>
                                              <p:pRg st="8" end="8"/>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9" end="9"/>
                                            </p:txEl>
                                          </p:spTgt>
                                        </p:tgtEl>
                                        <p:attrNameLst>
                                          <p:attrName>style.visibility</p:attrName>
                                        </p:attrNameLst>
                                      </p:cBhvr>
                                      <p:to>
                                        <p:strVal val="visible"/>
                                      </p:to>
                                    </p:set>
                                    <p:animEffect transition="in" filter="fade">
                                      <p:cBhvr>
                                        <p:cTn id="31" dur="1000"/>
                                        <p:tgtEl>
                                          <p:spTgt spid="11">
                                            <p:txEl>
                                              <p:pRg st="9" end="9"/>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1">
                                            <p:txEl>
                                              <p:pRg st="10" end="10"/>
                                            </p:txEl>
                                          </p:spTgt>
                                        </p:tgtEl>
                                        <p:attrNameLst>
                                          <p:attrName>style.visibility</p:attrName>
                                        </p:attrNameLst>
                                      </p:cBhvr>
                                      <p:to>
                                        <p:strVal val="visible"/>
                                      </p:to>
                                    </p:set>
                                    <p:animEffect transition="in" filter="fade">
                                      <p:cBhvr>
                                        <p:cTn id="35" dur="1000"/>
                                        <p:tgtEl>
                                          <p:spTgt spid="11">
                                            <p:txEl>
                                              <p:pRg st="10" end="10"/>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1">
                                            <p:txEl>
                                              <p:pRg st="11" end="11"/>
                                            </p:txEl>
                                          </p:spTgt>
                                        </p:tgtEl>
                                        <p:attrNameLst>
                                          <p:attrName>style.visibility</p:attrName>
                                        </p:attrNameLst>
                                      </p:cBhvr>
                                      <p:to>
                                        <p:strVal val="visible"/>
                                      </p:to>
                                    </p:set>
                                    <p:animEffect transition="in" filter="fade">
                                      <p:cBhvr>
                                        <p:cTn id="39" dur="1000"/>
                                        <p:tgtEl>
                                          <p:spTgt spid="11">
                                            <p:txEl>
                                              <p:pRg st="11" end="11"/>
                                            </p:txEl>
                                          </p:spTgt>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11">
                                            <p:txEl>
                                              <p:pRg st="12" end="12"/>
                                            </p:txEl>
                                          </p:spTgt>
                                        </p:tgtEl>
                                        <p:attrNameLst>
                                          <p:attrName>style.visibility</p:attrName>
                                        </p:attrNameLst>
                                      </p:cBhvr>
                                      <p:to>
                                        <p:strVal val="visible"/>
                                      </p:to>
                                    </p:set>
                                    <p:animEffect transition="in" filter="fade">
                                      <p:cBhvr>
                                        <p:cTn id="43" dur="1000"/>
                                        <p:tgtEl>
                                          <p:spTgt spid="11">
                                            <p:txEl>
                                              <p:pRg st="12" end="12"/>
                                            </p:txEl>
                                          </p:spTgt>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11">
                                            <p:txEl>
                                              <p:pRg st="13" end="13"/>
                                            </p:txEl>
                                          </p:spTgt>
                                        </p:tgtEl>
                                        <p:attrNameLst>
                                          <p:attrName>style.visibility</p:attrName>
                                        </p:attrNameLst>
                                      </p:cBhvr>
                                      <p:to>
                                        <p:strVal val="visible"/>
                                      </p:to>
                                    </p:set>
                                    <p:animEffect transition="in" filter="fade">
                                      <p:cBhvr>
                                        <p:cTn id="47" dur="1000"/>
                                        <p:tgtEl>
                                          <p:spTgt spid="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Use Common Sense</a:t>
            </a: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rPr>
              <a:t>A.	Prejudice means bias and partiality.</a:t>
            </a:r>
          </a:p>
          <a:p>
            <a:pPr defTabSz="463550" hangingPunct="0"/>
            <a:r>
              <a:rPr lang="en-US" sz="2400" dirty="0" smtClean="0">
                <a:solidFill>
                  <a:schemeClr val="bg1"/>
                </a:solidFill>
              </a:rPr>
              <a:t>B.	Pre-conceived opinions:  is a mind made up without the 	facts.</a:t>
            </a:r>
          </a:p>
          <a:p>
            <a:pPr defTabSz="463550" hangingPunct="0"/>
            <a:r>
              <a:rPr lang="en-US" sz="2400" dirty="0" smtClean="0">
                <a:solidFill>
                  <a:schemeClr val="bg1"/>
                </a:solidFill>
              </a:rPr>
              <a:t>C.	Wishful thinking makes things true which are not.</a:t>
            </a:r>
          </a:p>
          <a:p>
            <a:pPr defTabSz="463550" hangingPunct="0"/>
            <a:r>
              <a:rPr lang="en-US" sz="2400" dirty="0" smtClean="0">
                <a:solidFill>
                  <a:schemeClr val="bg1"/>
                </a:solidFill>
              </a:rPr>
              <a:t>D.	Generalizations draw sweeping conclusions from particular 	instances.</a:t>
            </a:r>
          </a:p>
          <a:p>
            <a:pPr defTabSz="463550" hangingPunct="0"/>
            <a:r>
              <a:rPr lang="en-US" sz="2400" dirty="0" smtClean="0">
                <a:solidFill>
                  <a:schemeClr val="bg1"/>
                </a:solidFill>
              </a:rPr>
              <a:t>E.	Appeals to human authorities only defend “a position” not 	the truth.</a:t>
            </a:r>
          </a:p>
          <a:p>
            <a:pPr defTabSz="463550" hangingPunct="0"/>
            <a:r>
              <a:rPr lang="en-US" sz="2400" dirty="0" smtClean="0">
                <a:solidFill>
                  <a:schemeClr val="bg1"/>
                </a:solidFill>
              </a:rPr>
              <a:t>F.	Appeals to the popular views determine influence but not 	the truth.</a:t>
            </a:r>
          </a:p>
          <a:p>
            <a:pPr defTabSz="463550" hangingPunct="0"/>
            <a:r>
              <a:rPr lang="en-US" sz="2400" dirty="0" smtClean="0">
                <a:solidFill>
                  <a:schemeClr val="bg1"/>
                </a:solidFill>
              </a:rPr>
              <a:t>G.	A passage cannot mean what it never meant.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Effect transition="in" filter="fade">
                                      <p:cBhvr>
                                        <p:cTn id="11" dur="1000"/>
                                        <p:tgtEl>
                                          <p:spTgt spid="11">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animEffect transition="in" filter="fade">
                                      <p:cBhvr>
                                        <p:cTn id="15" dur="1000"/>
                                        <p:tgtEl>
                                          <p:spTgt spid="11">
                                            <p:txEl>
                                              <p:pRg st="5" end="5"/>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Effect transition="in" filter="fade">
                                      <p:cBhvr>
                                        <p:cTn id="19" dur="1000"/>
                                        <p:tgtEl>
                                          <p:spTgt spid="11">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animEffect transition="in" filter="fade">
                                      <p:cBhvr>
                                        <p:cTn id="23" dur="1000"/>
                                        <p:tgtEl>
                                          <p:spTgt spid="11">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animEffect transition="in" filter="fade">
                                      <p:cBhvr>
                                        <p:cTn id="27" dur="1000"/>
                                        <p:tgtEl>
                                          <p:spTgt spid="11">
                                            <p:txEl>
                                              <p:pRg st="8" end="8"/>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9" end="9"/>
                                            </p:txEl>
                                          </p:spTgt>
                                        </p:tgtEl>
                                        <p:attrNameLst>
                                          <p:attrName>style.visibility</p:attrName>
                                        </p:attrNameLst>
                                      </p:cBhvr>
                                      <p:to>
                                        <p:strVal val="visible"/>
                                      </p:to>
                                    </p:set>
                                    <p:animEffect transition="in" filter="fade">
                                      <p:cBhvr>
                                        <p:cTn id="31"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Exegesis and </a:t>
            </a:r>
            <a:r>
              <a:rPr lang="en-US" sz="2400" i="1" dirty="0" err="1" smtClean="0">
                <a:solidFill>
                  <a:schemeClr val="bg1"/>
                </a:solidFill>
                <a:latin typeface="Arial" pitchFamily="34" charset="0"/>
                <a:cs typeface="Arial" pitchFamily="34" charset="0"/>
              </a:rPr>
              <a:t>Eisegesis</a:t>
            </a:r>
            <a:endParaRPr lang="en-US" sz="2400" i="1" dirty="0" smtClean="0">
              <a:solidFill>
                <a:schemeClr val="bg1"/>
              </a:solidFill>
              <a:latin typeface="Arial" pitchFamily="34" charset="0"/>
              <a:cs typeface="Arial" pitchFamily="34" charset="0"/>
            </a:endParaRP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A.	</a:t>
            </a:r>
            <a:r>
              <a:rPr lang="en-US" sz="2400" u="sng" dirty="0" smtClean="0">
                <a:solidFill>
                  <a:schemeClr val="bg1"/>
                </a:solidFill>
                <a:latin typeface="Arial" pitchFamily="34" charset="0"/>
                <a:cs typeface="Arial" pitchFamily="34" charset="0"/>
              </a:rPr>
              <a:t>Exegesis</a:t>
            </a:r>
            <a:r>
              <a:rPr lang="en-US" sz="2400" dirty="0" smtClean="0">
                <a:solidFill>
                  <a:schemeClr val="bg1"/>
                </a:solidFill>
                <a:latin typeface="Arial" pitchFamily="34" charset="0"/>
                <a:cs typeface="Arial" pitchFamily="34" charset="0"/>
              </a:rPr>
              <a:t> is the careful, systematic study of the 	Scripture to discover the original, intended 				meaning.  The key to good exegesis is to 			learn to read the text carefully and to ask the right 	questions of the text.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B.	</a:t>
            </a:r>
            <a:r>
              <a:rPr lang="en-US" sz="2400" u="sng" dirty="0" err="1" smtClean="0">
                <a:solidFill>
                  <a:schemeClr val="bg1"/>
                </a:solidFill>
                <a:latin typeface="Arial" pitchFamily="34" charset="0"/>
                <a:cs typeface="Arial" pitchFamily="34" charset="0"/>
              </a:rPr>
              <a:t>Eisegesis</a:t>
            </a:r>
            <a:r>
              <a:rPr lang="en-US" sz="2400" dirty="0" smtClean="0">
                <a:solidFill>
                  <a:schemeClr val="bg1"/>
                </a:solidFill>
                <a:latin typeface="Arial" pitchFamily="34" charset="0"/>
                <a:cs typeface="Arial" pitchFamily="34" charset="0"/>
              </a:rPr>
              <a:t>, </a:t>
            </a:r>
            <a:r>
              <a:rPr lang="en-US" sz="2400" dirty="0" smtClean="0">
                <a:solidFill>
                  <a:schemeClr val="bg1"/>
                </a:solidFill>
                <a:latin typeface="Arial" pitchFamily="34" charset="0"/>
                <a:cs typeface="Arial" pitchFamily="34" charset="0"/>
              </a:rPr>
              <a:t>is </a:t>
            </a:r>
            <a:r>
              <a:rPr lang="en-US" sz="2400" dirty="0" smtClean="0">
                <a:solidFill>
                  <a:schemeClr val="bg1"/>
                </a:solidFill>
                <a:latin typeface="Arial" pitchFamily="34" charset="0"/>
                <a:cs typeface="Arial" pitchFamily="34" charset="0"/>
              </a:rPr>
              <a:t>the interpretation of a passage </a:t>
            </a:r>
            <a:r>
              <a:rPr lang="en-US" sz="2400" dirty="0" smtClean="0">
                <a:solidFill>
                  <a:schemeClr val="bg1"/>
                </a:solidFill>
                <a:latin typeface="Arial" pitchFamily="34" charset="0"/>
                <a:cs typeface="Arial" pitchFamily="34" charset="0"/>
              </a:rPr>
              <a:t>based </a:t>
            </a:r>
            <a:r>
              <a:rPr lang="en-US" sz="2400" dirty="0" smtClean="0">
                <a:solidFill>
                  <a:schemeClr val="bg1"/>
                </a:solidFill>
                <a:latin typeface="Arial" pitchFamily="34" charset="0"/>
                <a:cs typeface="Arial" pitchFamily="34" charset="0"/>
              </a:rPr>
              <a:t>on </a:t>
            </a:r>
            <a:r>
              <a:rPr lang="en-US" sz="2400" dirty="0" smtClean="0">
                <a:solidFill>
                  <a:schemeClr val="bg1"/>
                </a:solidFill>
                <a:latin typeface="Arial" pitchFamily="34" charset="0"/>
                <a:cs typeface="Arial" pitchFamily="34" charset="0"/>
              </a:rPr>
              <a:t>	a </a:t>
            </a:r>
            <a:r>
              <a:rPr lang="en-US" sz="2400" dirty="0" smtClean="0">
                <a:solidFill>
                  <a:schemeClr val="bg1"/>
                </a:solidFill>
                <a:latin typeface="Arial" pitchFamily="34" charset="0"/>
                <a:cs typeface="Arial" pitchFamily="34" charset="0"/>
              </a:rPr>
              <a:t>subjective, non-analytical reading. 	</a:t>
            </a:r>
            <a:r>
              <a:rPr lang="en-US" sz="2400" dirty="0" smtClean="0">
                <a:solidFill>
                  <a:schemeClr val="bg1"/>
                </a:solidFill>
                <a:latin typeface="Arial" pitchFamily="34" charset="0"/>
                <a:cs typeface="Arial" pitchFamily="34" charset="0"/>
              </a:rPr>
              <a:t>The </a:t>
            </a:r>
            <a:r>
              <a:rPr lang="en-US" sz="2400" dirty="0" smtClean="0">
                <a:solidFill>
                  <a:schemeClr val="bg1"/>
                </a:solidFill>
                <a:latin typeface="Arial" pitchFamily="34" charset="0"/>
                <a:cs typeface="Arial" pitchFamily="34" charset="0"/>
              </a:rPr>
              <a:t>word </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eisegesis</a:t>
            </a:r>
            <a:r>
              <a:rPr lang="en-US" sz="2400" dirty="0" smtClean="0">
                <a:solidFill>
                  <a:schemeClr val="bg1"/>
                </a:solidFill>
                <a:latin typeface="Arial" pitchFamily="34" charset="0"/>
                <a:cs typeface="Arial" pitchFamily="34" charset="0"/>
              </a:rPr>
              <a:t> </a:t>
            </a:r>
            <a:r>
              <a:rPr lang="en-US" sz="2400" dirty="0" smtClean="0">
                <a:solidFill>
                  <a:schemeClr val="bg1"/>
                </a:solidFill>
                <a:latin typeface="Arial" pitchFamily="34" charset="0"/>
                <a:cs typeface="Arial" pitchFamily="34" charset="0"/>
              </a:rPr>
              <a:t>literally means “to lead into,” which </a:t>
            </a:r>
            <a:r>
              <a:rPr lang="en-US" sz="2400" dirty="0" smtClean="0">
                <a:solidFill>
                  <a:schemeClr val="bg1"/>
                </a:solidFill>
                <a:latin typeface="Arial" pitchFamily="34" charset="0"/>
                <a:cs typeface="Arial" pitchFamily="34" charset="0"/>
              </a:rPr>
              <a:t>means 	the </a:t>
            </a:r>
            <a:r>
              <a:rPr lang="en-US" sz="2400" dirty="0" smtClean="0">
                <a:solidFill>
                  <a:schemeClr val="bg1"/>
                </a:solidFill>
                <a:latin typeface="Arial" pitchFamily="34" charset="0"/>
                <a:cs typeface="Arial" pitchFamily="34" charset="0"/>
              </a:rPr>
              <a:t>interpreter injects his own ideas into the </a:t>
            </a:r>
            <a:r>
              <a:rPr lang="en-US" sz="2400" dirty="0" smtClean="0">
                <a:solidFill>
                  <a:schemeClr val="bg1"/>
                </a:solidFill>
                <a:latin typeface="Arial" pitchFamily="34" charset="0"/>
                <a:cs typeface="Arial" pitchFamily="34" charset="0"/>
              </a:rPr>
              <a:t>text</a:t>
            </a:r>
            <a:r>
              <a:rPr lang="en-US" sz="2400" dirty="0" smtClean="0">
                <a:solidFill>
                  <a:schemeClr val="bg1"/>
                </a:solidFill>
                <a:latin typeface="Arial" pitchFamily="34" charset="0"/>
                <a:cs typeface="Arial" pitchFamily="34" charset="0"/>
              </a:rPr>
              <a:t>, </a:t>
            </a:r>
            <a:r>
              <a:rPr lang="en-US" sz="2400" dirty="0" smtClean="0">
                <a:solidFill>
                  <a:schemeClr val="bg1"/>
                </a:solidFill>
                <a:latin typeface="Arial" pitchFamily="34" charset="0"/>
                <a:cs typeface="Arial" pitchFamily="34" charset="0"/>
              </a:rPr>
              <a:t>	making </a:t>
            </a:r>
            <a:r>
              <a:rPr lang="en-US" sz="2400" dirty="0" smtClean="0">
                <a:solidFill>
                  <a:schemeClr val="bg1"/>
                </a:solidFill>
                <a:latin typeface="Arial" pitchFamily="34" charset="0"/>
                <a:cs typeface="Arial" pitchFamily="34" charset="0"/>
              </a:rPr>
              <a:t>it mean whatever he wants.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tabLst>
                <a:tab pos="461963" algn="l"/>
              </a:tabLst>
            </a:pPr>
            <a:r>
              <a:rPr lang="en-US" sz="2400" b="1" dirty="0" smtClean="0">
                <a:solidFill>
                  <a:schemeClr val="bg1"/>
                </a:solidFill>
                <a:latin typeface="Arial" pitchFamily="34" charset="0"/>
                <a:cs typeface="Arial" pitchFamily="34" charset="0"/>
              </a:rPr>
              <a:t>What’s ahead:</a:t>
            </a:r>
          </a:p>
          <a:p>
            <a:pPr>
              <a:tabLst>
                <a:tab pos="461963" algn="l"/>
              </a:tabLst>
            </a:pPr>
            <a:endParaRPr lang="en-US" sz="2400" b="1" dirty="0">
              <a:solidFill>
                <a:schemeClr val="bg1"/>
              </a:solidFill>
              <a:latin typeface="Arial" pitchFamily="34" charset="0"/>
              <a:cs typeface="Arial" pitchFamily="34" charset="0"/>
            </a:endParaRPr>
          </a:p>
          <a:p>
            <a:pPr defTabSz="461963" hangingPunct="0">
              <a:tabLst>
                <a:tab pos="461963" algn="l"/>
              </a:tabLst>
            </a:pPr>
            <a:r>
              <a:rPr lang="en-US" sz="2400" b="1" dirty="0" smtClean="0">
                <a:solidFill>
                  <a:schemeClr val="bg1"/>
                </a:solidFill>
                <a:latin typeface="Arial" pitchFamily="34" charset="0"/>
                <a:cs typeface="Arial" pitchFamily="34" charset="0"/>
              </a:rPr>
              <a:t>1.</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The </a:t>
            </a:r>
            <a:r>
              <a:rPr lang="en-US" sz="2400" b="1" dirty="0">
                <a:solidFill>
                  <a:schemeClr val="bg1"/>
                </a:solidFill>
                <a:latin typeface="Arial" pitchFamily="34" charset="0"/>
                <a:cs typeface="Arial" pitchFamily="34" charset="0"/>
              </a:rPr>
              <a:t>Tools You Will </a:t>
            </a:r>
            <a:r>
              <a:rPr lang="en-US" sz="2400" b="1" dirty="0" smtClean="0">
                <a:solidFill>
                  <a:schemeClr val="bg1"/>
                </a:solidFill>
                <a:latin typeface="Arial" pitchFamily="34" charset="0"/>
                <a:cs typeface="Arial" pitchFamily="34" charset="0"/>
              </a:rPr>
              <a:t>Need</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2.</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Methods</a:t>
            </a:r>
            <a:r>
              <a:rPr lang="en-US" sz="2400" b="1" dirty="0">
                <a:solidFill>
                  <a:schemeClr val="bg1"/>
                </a:solidFill>
                <a:latin typeface="Arial" pitchFamily="34" charset="0"/>
                <a:cs typeface="Arial" pitchFamily="34" charset="0"/>
              </a:rPr>
              <a:t>, Rules and Principles of </a:t>
            </a:r>
            <a:r>
              <a:rPr lang="en-US" sz="2400" b="1" dirty="0" smtClean="0">
                <a:solidFill>
                  <a:schemeClr val="bg1"/>
                </a:solidFill>
                <a:latin typeface="Arial" pitchFamily="34" charset="0"/>
                <a:cs typeface="Arial" pitchFamily="34" charset="0"/>
              </a:rPr>
              <a:t>Interpretation</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3.</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Types </a:t>
            </a:r>
            <a:r>
              <a:rPr lang="en-US" sz="2400" b="1" dirty="0">
                <a:solidFill>
                  <a:schemeClr val="bg1"/>
                </a:solidFill>
                <a:latin typeface="Arial" pitchFamily="34" charset="0"/>
                <a:cs typeface="Arial" pitchFamily="34" charset="0"/>
              </a:rPr>
              <a:t>of Language </a:t>
            </a:r>
            <a:r>
              <a:rPr lang="en-US" sz="2400" b="1" dirty="0" smtClean="0">
                <a:solidFill>
                  <a:schemeClr val="bg1"/>
                </a:solidFill>
                <a:latin typeface="Arial" pitchFamily="34" charset="0"/>
                <a:cs typeface="Arial" pitchFamily="34" charset="0"/>
              </a:rPr>
              <a:t>Used</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4.</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Semantics</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5.</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The </a:t>
            </a:r>
            <a:r>
              <a:rPr lang="en-US" sz="2400" b="1" dirty="0">
                <a:solidFill>
                  <a:schemeClr val="bg1"/>
                </a:solidFill>
                <a:latin typeface="Arial" pitchFamily="34" charset="0"/>
                <a:cs typeface="Arial" pitchFamily="34" charset="0"/>
              </a:rPr>
              <a:t>Law of Moses and the OT </a:t>
            </a:r>
            <a:r>
              <a:rPr lang="en-US" sz="2400" b="1" dirty="0" smtClean="0">
                <a:solidFill>
                  <a:schemeClr val="bg1"/>
                </a:solidFill>
                <a:latin typeface="Arial" pitchFamily="34" charset="0"/>
                <a:cs typeface="Arial" pitchFamily="34" charset="0"/>
              </a:rPr>
              <a:t>Narratives</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6.</a:t>
            </a:r>
            <a:r>
              <a:rPr lang="en-US" sz="2400" b="1" dirty="0">
                <a:solidFill>
                  <a:schemeClr val="bg1"/>
                </a:solidFill>
                <a:latin typeface="Arial" pitchFamily="34" charset="0"/>
                <a:cs typeface="Arial" pitchFamily="34" charset="0"/>
              </a:rPr>
              <a:t>		The OT Psalms and Wisdom </a:t>
            </a:r>
            <a:r>
              <a:rPr lang="en-US" sz="2400" b="1" dirty="0" smtClean="0">
                <a:solidFill>
                  <a:schemeClr val="bg1"/>
                </a:solidFill>
                <a:latin typeface="Arial" pitchFamily="34" charset="0"/>
                <a:cs typeface="Arial" pitchFamily="34" charset="0"/>
              </a:rPr>
              <a:t>Literature</a:t>
            </a:r>
            <a:endParaRPr lang="en-US"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2" presetClass="entr" presetSubtype="1" fill="hold" nodeType="after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slide(fromTop)">
                                      <p:cBhvr>
                                        <p:cTn id="12" dur="1000"/>
                                        <p:tgtEl>
                                          <p:spTgt spid="11">
                                            <p:txEl>
                                              <p:pRg st="0" end="0"/>
                                            </p:txEl>
                                          </p:spTgt>
                                        </p:tgtEl>
                                      </p:cBhvr>
                                    </p:animEffect>
                                  </p:childTnLst>
                                </p:cTn>
                              </p:par>
                            </p:childTnLst>
                          </p:cTn>
                        </p:par>
                        <p:par>
                          <p:cTn id="13" fill="hold">
                            <p:stCondLst>
                              <p:cond delay="3000"/>
                            </p:stCondLst>
                            <p:childTnLst>
                              <p:par>
                                <p:cTn id="14" presetID="12" presetClass="entr" presetSubtype="1" fill="hold" nodeType="afterEffect">
                                  <p:stCondLst>
                                    <p:cond delay="0"/>
                                  </p:stCondLst>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slide(fromTop)">
                                      <p:cBhvr>
                                        <p:cTn id="16" dur="1000"/>
                                        <p:tgtEl>
                                          <p:spTgt spid="11">
                                            <p:txEl>
                                              <p:pRg st="2" end="2"/>
                                            </p:txEl>
                                          </p:spTgt>
                                        </p:tgtEl>
                                      </p:cBhvr>
                                    </p:animEffect>
                                  </p:childTnLst>
                                </p:cTn>
                              </p:par>
                            </p:childTnLst>
                          </p:cTn>
                        </p:par>
                        <p:par>
                          <p:cTn id="17" fill="hold">
                            <p:stCondLst>
                              <p:cond delay="4000"/>
                            </p:stCondLst>
                            <p:childTnLst>
                              <p:par>
                                <p:cTn id="18" presetID="12" presetClass="entr" presetSubtype="1" fill="hold" nodeType="after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slide(fromTop)">
                                      <p:cBhvr>
                                        <p:cTn id="20" dur="1000"/>
                                        <p:tgtEl>
                                          <p:spTgt spid="11">
                                            <p:txEl>
                                              <p:pRg st="4" end="4"/>
                                            </p:txEl>
                                          </p:spTgt>
                                        </p:tgtEl>
                                      </p:cBhvr>
                                    </p:animEffect>
                                  </p:childTnLst>
                                </p:cTn>
                              </p:par>
                            </p:childTnLst>
                          </p:cTn>
                        </p:par>
                        <p:par>
                          <p:cTn id="21" fill="hold">
                            <p:stCondLst>
                              <p:cond delay="5000"/>
                            </p:stCondLst>
                            <p:childTnLst>
                              <p:par>
                                <p:cTn id="22" presetID="12" presetClass="entr" presetSubtype="1" fill="hold" nodeType="afterEffect">
                                  <p:stCondLst>
                                    <p:cond delay="0"/>
                                  </p:stCondLst>
                                  <p:childTnLst>
                                    <p:set>
                                      <p:cBhvr>
                                        <p:cTn id="23" dur="1" fill="hold">
                                          <p:stCondLst>
                                            <p:cond delay="0"/>
                                          </p:stCondLst>
                                        </p:cTn>
                                        <p:tgtEl>
                                          <p:spTgt spid="11">
                                            <p:txEl>
                                              <p:pRg st="6" end="6"/>
                                            </p:txEl>
                                          </p:spTgt>
                                        </p:tgtEl>
                                        <p:attrNameLst>
                                          <p:attrName>style.visibility</p:attrName>
                                        </p:attrNameLst>
                                      </p:cBhvr>
                                      <p:to>
                                        <p:strVal val="visible"/>
                                      </p:to>
                                    </p:set>
                                    <p:animEffect transition="in" filter="slide(fromTop)">
                                      <p:cBhvr>
                                        <p:cTn id="24" dur="1000"/>
                                        <p:tgtEl>
                                          <p:spTgt spid="11">
                                            <p:txEl>
                                              <p:pRg st="6" end="6"/>
                                            </p:txEl>
                                          </p:spTgt>
                                        </p:tgtEl>
                                      </p:cBhvr>
                                    </p:animEffect>
                                  </p:childTnLst>
                                </p:cTn>
                              </p:par>
                            </p:childTnLst>
                          </p:cTn>
                        </p:par>
                        <p:par>
                          <p:cTn id="25" fill="hold">
                            <p:stCondLst>
                              <p:cond delay="6000"/>
                            </p:stCondLst>
                            <p:childTnLst>
                              <p:par>
                                <p:cTn id="26" presetID="12" presetClass="entr" presetSubtype="1" fill="hold" nodeType="afterEffect">
                                  <p:stCondLst>
                                    <p:cond delay="0"/>
                                  </p:stCondLst>
                                  <p:childTnLst>
                                    <p:set>
                                      <p:cBhvr>
                                        <p:cTn id="27" dur="1" fill="hold">
                                          <p:stCondLst>
                                            <p:cond delay="0"/>
                                          </p:stCondLst>
                                        </p:cTn>
                                        <p:tgtEl>
                                          <p:spTgt spid="11">
                                            <p:txEl>
                                              <p:pRg st="8" end="8"/>
                                            </p:txEl>
                                          </p:spTgt>
                                        </p:tgtEl>
                                        <p:attrNameLst>
                                          <p:attrName>style.visibility</p:attrName>
                                        </p:attrNameLst>
                                      </p:cBhvr>
                                      <p:to>
                                        <p:strVal val="visible"/>
                                      </p:to>
                                    </p:set>
                                    <p:animEffect transition="in" filter="slide(fromTop)">
                                      <p:cBhvr>
                                        <p:cTn id="28" dur="1000"/>
                                        <p:tgtEl>
                                          <p:spTgt spid="11">
                                            <p:txEl>
                                              <p:pRg st="8" end="8"/>
                                            </p:txEl>
                                          </p:spTgt>
                                        </p:tgtEl>
                                      </p:cBhvr>
                                    </p:animEffect>
                                  </p:childTnLst>
                                </p:cTn>
                              </p:par>
                            </p:childTnLst>
                          </p:cTn>
                        </p:par>
                        <p:par>
                          <p:cTn id="29" fill="hold">
                            <p:stCondLst>
                              <p:cond delay="7000"/>
                            </p:stCondLst>
                            <p:childTnLst>
                              <p:par>
                                <p:cTn id="30" presetID="12" presetClass="entr" presetSubtype="1" fill="hold" nodeType="afterEffect">
                                  <p:stCondLst>
                                    <p:cond delay="0"/>
                                  </p:stCondLst>
                                  <p:childTnLst>
                                    <p:set>
                                      <p:cBhvr>
                                        <p:cTn id="31" dur="1" fill="hold">
                                          <p:stCondLst>
                                            <p:cond delay="0"/>
                                          </p:stCondLst>
                                        </p:cTn>
                                        <p:tgtEl>
                                          <p:spTgt spid="11">
                                            <p:txEl>
                                              <p:pRg st="10" end="10"/>
                                            </p:txEl>
                                          </p:spTgt>
                                        </p:tgtEl>
                                        <p:attrNameLst>
                                          <p:attrName>style.visibility</p:attrName>
                                        </p:attrNameLst>
                                      </p:cBhvr>
                                      <p:to>
                                        <p:strVal val="visible"/>
                                      </p:to>
                                    </p:set>
                                    <p:animEffect transition="in" filter="slide(fromTop)">
                                      <p:cBhvr>
                                        <p:cTn id="32" dur="1000"/>
                                        <p:tgtEl>
                                          <p:spTgt spid="11">
                                            <p:txEl>
                                              <p:pRg st="10" end="10"/>
                                            </p:txEl>
                                          </p:spTgt>
                                        </p:tgtEl>
                                      </p:cBhvr>
                                    </p:animEffect>
                                  </p:childTnLst>
                                </p:cTn>
                              </p:par>
                            </p:childTnLst>
                          </p:cTn>
                        </p:par>
                        <p:par>
                          <p:cTn id="33" fill="hold">
                            <p:stCondLst>
                              <p:cond delay="8000"/>
                            </p:stCondLst>
                            <p:childTnLst>
                              <p:par>
                                <p:cTn id="34" presetID="12" presetClass="entr" presetSubtype="1" fill="hold" nodeType="afterEffect">
                                  <p:stCondLst>
                                    <p:cond delay="0"/>
                                  </p:stCondLst>
                                  <p:childTnLst>
                                    <p:set>
                                      <p:cBhvr>
                                        <p:cTn id="35" dur="1" fill="hold">
                                          <p:stCondLst>
                                            <p:cond delay="0"/>
                                          </p:stCondLst>
                                        </p:cTn>
                                        <p:tgtEl>
                                          <p:spTgt spid="11">
                                            <p:txEl>
                                              <p:pRg st="12" end="12"/>
                                            </p:txEl>
                                          </p:spTgt>
                                        </p:tgtEl>
                                        <p:attrNameLst>
                                          <p:attrName>style.visibility</p:attrName>
                                        </p:attrNameLst>
                                      </p:cBhvr>
                                      <p:to>
                                        <p:strVal val="visible"/>
                                      </p:to>
                                    </p:set>
                                    <p:animEffect transition="in" filter="slide(fromTop)">
                                      <p:cBhvr>
                                        <p:cTn id="36"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tabLst>
                <a:tab pos="461963" algn="l"/>
              </a:tabLst>
            </a:pPr>
            <a:r>
              <a:rPr lang="en-US" sz="2400" b="1" dirty="0" smtClean="0">
                <a:solidFill>
                  <a:srgbClr val="FFFF00"/>
                </a:solidFill>
                <a:latin typeface="Arial" pitchFamily="34" charset="0"/>
                <a:cs typeface="Arial" pitchFamily="34" charset="0"/>
              </a:rPr>
              <a:t>NEXT TIME…</a:t>
            </a:r>
          </a:p>
          <a:p>
            <a:pPr algn="ctr">
              <a:tabLst>
                <a:tab pos="461963" algn="l"/>
              </a:tabLst>
            </a:pPr>
            <a:r>
              <a:rPr lang="en-US" sz="2400" i="1" dirty="0" smtClean="0">
                <a:solidFill>
                  <a:schemeClr val="bg1"/>
                </a:solidFill>
                <a:latin typeface="Arial" pitchFamily="34" charset="0"/>
                <a:cs typeface="Arial" pitchFamily="34" charset="0"/>
              </a:rPr>
              <a:t>Methods, Rules, and Principles of Interpretation</a:t>
            </a: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A.	</a:t>
            </a:r>
            <a:r>
              <a:rPr lang="en-US" sz="2400" u="sng" dirty="0" smtClean="0">
                <a:solidFill>
                  <a:schemeClr val="bg1"/>
                </a:solidFill>
                <a:latin typeface="Arial" pitchFamily="34" charset="0"/>
                <a:cs typeface="Arial" pitchFamily="34" charset="0"/>
              </a:rPr>
              <a:t>Methods of Interpretation</a:t>
            </a:r>
            <a:r>
              <a:rPr lang="en-US" sz="2400" dirty="0" smtClean="0">
                <a:solidFill>
                  <a:schemeClr val="bg1"/>
                </a:solidFill>
                <a:latin typeface="Arial" pitchFamily="34" charset="0"/>
                <a:cs typeface="Arial" pitchFamily="34" charset="0"/>
              </a:rPr>
              <a:t>.</a:t>
            </a:r>
          </a:p>
          <a:p>
            <a:pPr defTabSz="463550" hangingPunct="0"/>
            <a:r>
              <a:rPr lang="en-US" sz="2400" dirty="0" smtClean="0">
                <a:solidFill>
                  <a:schemeClr val="bg1"/>
                </a:solidFill>
                <a:latin typeface="Arial" pitchFamily="34" charset="0"/>
                <a:cs typeface="Arial" pitchFamily="34" charset="0"/>
              </a:rPr>
              <a:t>		Harmful Methods and the Deductive Method.</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B.	</a:t>
            </a:r>
            <a:r>
              <a:rPr lang="en-US" sz="2400" u="sng" dirty="0" smtClean="0">
                <a:solidFill>
                  <a:schemeClr val="bg1"/>
                </a:solidFill>
                <a:latin typeface="Arial" pitchFamily="34" charset="0"/>
                <a:cs typeface="Arial" pitchFamily="34" charset="0"/>
              </a:rPr>
              <a:t>Rules of Interpretation</a:t>
            </a:r>
            <a:r>
              <a:rPr lang="en-US" sz="2400" dirty="0" smtClean="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C.	</a:t>
            </a:r>
            <a:r>
              <a:rPr lang="en-US" sz="2400" u="sng" dirty="0" smtClean="0">
                <a:solidFill>
                  <a:schemeClr val="bg1"/>
                </a:solidFill>
                <a:latin typeface="Arial" pitchFamily="34" charset="0"/>
                <a:cs typeface="Arial" pitchFamily="34" charset="0"/>
              </a:rPr>
              <a:t>Principles of Interpretation</a:t>
            </a:r>
            <a:r>
              <a:rPr lang="en-US" sz="2400" dirty="0" smtClean="0">
                <a:solidFill>
                  <a:schemeClr val="bg1"/>
                </a:solidFill>
                <a:latin typeface="Arial" pitchFamily="34" charset="0"/>
                <a:cs typeface="Arial" pitchFamily="34" charset="0"/>
              </a:rPr>
              <a:t>.</a:t>
            </a:r>
          </a:p>
          <a:p>
            <a:pPr defTabSz="463550" hangingPunct="0"/>
            <a:r>
              <a:rPr lang="en-US" sz="2400" dirty="0" smtClean="0">
                <a:solidFill>
                  <a:schemeClr val="bg1"/>
                </a:solidFill>
                <a:latin typeface="Arial" pitchFamily="34" charset="0"/>
                <a:cs typeface="Arial" pitchFamily="34" charset="0"/>
              </a:rPr>
              <a:t>		Original Languages, Infallible and Authoritative,</a:t>
            </a:r>
          </a:p>
          <a:p>
            <a:pPr defTabSz="463550" hangingPunct="0"/>
            <a:r>
              <a:rPr lang="en-US" sz="2400" dirty="0" smtClean="0">
                <a:solidFill>
                  <a:schemeClr val="bg1"/>
                </a:solidFill>
                <a:latin typeface="Arial" pitchFamily="34" charset="0"/>
                <a:cs typeface="Arial" pitchFamily="34" charset="0"/>
              </a:rPr>
              <a:t>		The Law of Rationality, Context, Attitude,</a:t>
            </a:r>
          </a:p>
          <a:p>
            <a:pPr defTabSz="463550" hangingPunct="0"/>
            <a:r>
              <a:rPr lang="en-US" sz="2400" dirty="0" smtClean="0">
                <a:solidFill>
                  <a:schemeClr val="bg1"/>
                </a:solidFill>
                <a:latin typeface="Arial" pitchFamily="34" charset="0"/>
                <a:cs typeface="Arial" pitchFamily="34" charset="0"/>
              </a:rPr>
              <a:t>		Meditation, Classifying Actions, Difficult Passages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1000"/>
                                        <p:tgtEl>
                                          <p:spTgt spid="11">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5" end="5"/>
                                            </p:txEl>
                                          </p:spTgt>
                                        </p:tgtEl>
                                        <p:attrNameLst>
                                          <p:attrName>style.visibility</p:attrName>
                                        </p:attrNameLst>
                                      </p:cBhvr>
                                      <p:to>
                                        <p:strVal val="visible"/>
                                      </p:to>
                                    </p:set>
                                    <p:animEffect transition="in" filter="fade">
                                      <p:cBhvr>
                                        <p:cTn id="18" dur="1000"/>
                                        <p:tgtEl>
                                          <p:spTgt spid="11">
                                            <p:txEl>
                                              <p:pRg st="5" end="5"/>
                                            </p:txEl>
                                          </p:spTgt>
                                        </p:tgtEl>
                                      </p:cBhvr>
                                    </p:animEffect>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fade">
                                      <p:cBhvr>
                                        <p:cTn id="22" dur="1000"/>
                                        <p:tgtEl>
                                          <p:spTgt spid="11">
                                            <p:txEl>
                                              <p:pRg st="7" end="7"/>
                                            </p:txEl>
                                          </p:spTgt>
                                        </p:tgtEl>
                                      </p:cBhvr>
                                    </p:animEffect>
                                  </p:childTnLst>
                                </p:cTn>
                              </p:par>
                            </p:childTnLst>
                          </p:cTn>
                        </p:par>
                        <p:par>
                          <p:cTn id="23" fill="hold">
                            <p:stCondLst>
                              <p:cond delay="4000"/>
                            </p:stCondLst>
                            <p:childTnLst>
                              <p:par>
                                <p:cTn id="24" presetID="10" presetClass="entr" presetSubtype="0" fill="hold" nodeType="afterEffect">
                                  <p:stCondLst>
                                    <p:cond delay="0"/>
                                  </p:stCondLst>
                                  <p:childTnLst>
                                    <p:set>
                                      <p:cBhvr>
                                        <p:cTn id="25" dur="1" fill="hold">
                                          <p:stCondLst>
                                            <p:cond delay="0"/>
                                          </p:stCondLst>
                                        </p:cTn>
                                        <p:tgtEl>
                                          <p:spTgt spid="11">
                                            <p:txEl>
                                              <p:pRg st="9" end="9"/>
                                            </p:txEl>
                                          </p:spTgt>
                                        </p:tgtEl>
                                        <p:attrNameLst>
                                          <p:attrName>style.visibility</p:attrName>
                                        </p:attrNameLst>
                                      </p:cBhvr>
                                      <p:to>
                                        <p:strVal val="visible"/>
                                      </p:to>
                                    </p:set>
                                    <p:animEffect transition="in" filter="fade">
                                      <p:cBhvr>
                                        <p:cTn id="26" dur="1000"/>
                                        <p:tgtEl>
                                          <p:spTgt spid="11">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1">
                                            <p:txEl>
                                              <p:pRg st="10" end="10"/>
                                            </p:txEl>
                                          </p:spTgt>
                                        </p:tgtEl>
                                        <p:attrNameLst>
                                          <p:attrName>style.visibility</p:attrName>
                                        </p:attrNameLst>
                                      </p:cBhvr>
                                      <p:to>
                                        <p:strVal val="visible"/>
                                      </p:to>
                                    </p:set>
                                    <p:animEffect transition="in" filter="fade">
                                      <p:cBhvr>
                                        <p:cTn id="29" dur="1000"/>
                                        <p:tgtEl>
                                          <p:spTgt spid="11">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1">
                                            <p:txEl>
                                              <p:pRg st="11" end="11"/>
                                            </p:txEl>
                                          </p:spTgt>
                                        </p:tgtEl>
                                        <p:attrNameLst>
                                          <p:attrName>style.visibility</p:attrName>
                                        </p:attrNameLst>
                                      </p:cBhvr>
                                      <p:to>
                                        <p:strVal val="visible"/>
                                      </p:to>
                                    </p:set>
                                    <p:animEffect transition="in" filter="fade">
                                      <p:cBhvr>
                                        <p:cTn id="32" dur="1000"/>
                                        <p:tgtEl>
                                          <p:spTgt spid="11">
                                            <p:txEl>
                                              <p:pRg st="11" end="1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1">
                                            <p:txEl>
                                              <p:pRg st="12" end="12"/>
                                            </p:txEl>
                                          </p:spTgt>
                                        </p:tgtEl>
                                        <p:attrNameLst>
                                          <p:attrName>style.visibility</p:attrName>
                                        </p:attrNameLst>
                                      </p:cBhvr>
                                      <p:to>
                                        <p:strVal val="visible"/>
                                      </p:to>
                                    </p:set>
                                    <p:animEffect transition="in" filter="fade">
                                      <p:cBhvr>
                                        <p:cTn id="35"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Hermeuentics\hermeneutics pic8.jpg"/>
          <p:cNvPicPr>
            <a:picLocks noChangeAspect="1" noChangeArrowheads="1"/>
          </p:cNvPicPr>
          <p:nvPr/>
        </p:nvPicPr>
        <p:blipFill>
          <a:blip r:embed="rId2" cstate="print"/>
          <a:srcRect/>
          <a:stretch>
            <a:fillRect/>
          </a:stretch>
        </p:blipFill>
        <p:spPr bwMode="auto">
          <a:xfrm>
            <a:off x="409575" y="1905000"/>
            <a:ext cx="8277225" cy="29911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tabLst>
                <a:tab pos="461963" algn="l"/>
              </a:tabLst>
            </a:pPr>
            <a:r>
              <a:rPr lang="en-US" sz="2400" b="1" dirty="0" smtClean="0">
                <a:solidFill>
                  <a:schemeClr val="bg1"/>
                </a:solidFill>
                <a:latin typeface="Arial" pitchFamily="34" charset="0"/>
                <a:cs typeface="Arial" pitchFamily="34" charset="0"/>
              </a:rPr>
              <a:t>What’s ahead:</a:t>
            </a:r>
          </a:p>
          <a:p>
            <a:pPr>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7.</a:t>
            </a:r>
            <a:r>
              <a:rPr lang="en-US" sz="2400" b="1" dirty="0">
                <a:solidFill>
                  <a:schemeClr val="bg1"/>
                </a:solidFill>
                <a:latin typeface="Arial" pitchFamily="34" charset="0"/>
                <a:cs typeface="Arial" pitchFamily="34" charset="0"/>
              </a:rPr>
              <a:t>		Prophecy and the OT </a:t>
            </a:r>
            <a:r>
              <a:rPr lang="en-US" sz="2400" b="1" dirty="0" smtClean="0">
                <a:solidFill>
                  <a:schemeClr val="bg1"/>
                </a:solidFill>
                <a:latin typeface="Arial" pitchFamily="34" charset="0"/>
                <a:cs typeface="Arial" pitchFamily="34" charset="0"/>
              </a:rPr>
              <a:t>Prophets</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defTabSz="461963" hangingPunct="0">
              <a:tabLst>
                <a:tab pos="461963" algn="l"/>
              </a:tabLst>
            </a:pPr>
            <a:r>
              <a:rPr lang="en-US" sz="2400" b="1" dirty="0" smtClean="0">
                <a:solidFill>
                  <a:schemeClr val="bg1"/>
                </a:solidFill>
                <a:latin typeface="Arial" pitchFamily="34" charset="0"/>
                <a:cs typeface="Arial" pitchFamily="34" charset="0"/>
              </a:rPr>
              <a:t>8.</a:t>
            </a:r>
            <a:r>
              <a:rPr lang="en-US" sz="2400" b="1" dirty="0">
                <a:solidFill>
                  <a:schemeClr val="bg1"/>
                </a:solidFill>
                <a:latin typeface="Arial" pitchFamily="34" charset="0"/>
                <a:cs typeface="Arial" pitchFamily="34" charset="0"/>
              </a:rPr>
              <a:t>		The NT Gospels and the Parables of </a:t>
            </a:r>
            <a:r>
              <a:rPr lang="en-US" sz="2400" b="1" dirty="0" smtClean="0">
                <a:solidFill>
                  <a:schemeClr val="bg1"/>
                </a:solidFill>
                <a:latin typeface="Arial" pitchFamily="34" charset="0"/>
                <a:cs typeface="Arial" pitchFamily="34" charset="0"/>
              </a:rPr>
              <a:t>Jesus</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9.</a:t>
            </a:r>
            <a:r>
              <a:rPr lang="en-US" sz="2400" b="1" dirty="0">
                <a:solidFill>
                  <a:schemeClr val="bg1"/>
                </a:solidFill>
                <a:latin typeface="Arial" pitchFamily="34" charset="0"/>
                <a:cs typeface="Arial" pitchFamily="34" charset="0"/>
              </a:rPr>
              <a:t>		Acts and the NT </a:t>
            </a:r>
            <a:r>
              <a:rPr lang="en-US" sz="2400" b="1" dirty="0" smtClean="0">
                <a:solidFill>
                  <a:schemeClr val="bg1"/>
                </a:solidFill>
                <a:latin typeface="Arial" pitchFamily="34" charset="0"/>
                <a:cs typeface="Arial" pitchFamily="34" charset="0"/>
              </a:rPr>
              <a:t>Epistles</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10.</a:t>
            </a:r>
            <a:r>
              <a:rPr lang="en-US" sz="2400" b="1" dirty="0">
                <a:solidFill>
                  <a:schemeClr val="bg1"/>
                </a:solidFill>
                <a:latin typeface="Arial" pitchFamily="34" charset="0"/>
                <a:cs typeface="Arial" pitchFamily="34" charset="0"/>
              </a:rPr>
              <a:t>		The Book of </a:t>
            </a:r>
            <a:r>
              <a:rPr lang="en-US" sz="2400" b="1" dirty="0" smtClean="0">
                <a:solidFill>
                  <a:schemeClr val="bg1"/>
                </a:solidFill>
                <a:latin typeface="Arial" pitchFamily="34" charset="0"/>
                <a:cs typeface="Arial" pitchFamily="34" charset="0"/>
              </a:rPr>
              <a:t>Revelation</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hangingPunct="0">
              <a:tabLst>
                <a:tab pos="461963" algn="l"/>
              </a:tabLst>
            </a:pPr>
            <a:r>
              <a:rPr lang="en-US" sz="2400" b="1" dirty="0" smtClean="0">
                <a:solidFill>
                  <a:schemeClr val="bg1"/>
                </a:solidFill>
                <a:latin typeface="Arial" pitchFamily="34" charset="0"/>
                <a:cs typeface="Arial" pitchFamily="34" charset="0"/>
              </a:rPr>
              <a:t>11.</a:t>
            </a:r>
            <a:r>
              <a:rPr lang="en-US" sz="2400" b="1" dirty="0">
                <a:solidFill>
                  <a:schemeClr val="bg1"/>
                </a:solidFill>
                <a:latin typeface="Arial" pitchFamily="34" charset="0"/>
                <a:cs typeface="Arial" pitchFamily="34" charset="0"/>
              </a:rPr>
              <a:t>		Handling the Silence of the </a:t>
            </a:r>
            <a:r>
              <a:rPr lang="en-US" sz="2400" b="1" dirty="0" smtClean="0">
                <a:solidFill>
                  <a:schemeClr val="bg1"/>
                </a:solidFill>
                <a:latin typeface="Arial" pitchFamily="34" charset="0"/>
                <a:cs typeface="Arial" pitchFamily="34" charset="0"/>
              </a:rPr>
              <a:t>Scriptures</a:t>
            </a:r>
            <a:endParaRPr lang="en-US"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slide(fromTop)">
                                      <p:cBhvr>
                                        <p:cTn id="7" dur="1000"/>
                                        <p:tgtEl>
                                          <p:spTgt spid="11">
                                            <p:txEl>
                                              <p:pRg st="2" end="2"/>
                                            </p:txEl>
                                          </p:spTgt>
                                        </p:tgtEl>
                                      </p:cBhvr>
                                    </p:animEffect>
                                  </p:childTnLst>
                                </p:cTn>
                              </p:par>
                            </p:childTnLst>
                          </p:cTn>
                        </p:par>
                        <p:par>
                          <p:cTn id="8" fill="hold">
                            <p:stCondLst>
                              <p:cond delay="1000"/>
                            </p:stCondLst>
                            <p:childTnLst>
                              <p:par>
                                <p:cTn id="9" presetID="12" presetClass="entr" presetSubtype="1" fill="hold" nodeType="after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Effect transition="in" filter="slide(fromTop)">
                                      <p:cBhvr>
                                        <p:cTn id="11" dur="1000"/>
                                        <p:tgtEl>
                                          <p:spTgt spid="11">
                                            <p:txEl>
                                              <p:pRg st="4" end="4"/>
                                            </p:txEl>
                                          </p:spTgt>
                                        </p:tgtEl>
                                      </p:cBhvr>
                                    </p:animEffect>
                                  </p:childTnLst>
                                </p:cTn>
                              </p:par>
                            </p:childTnLst>
                          </p:cTn>
                        </p:par>
                        <p:par>
                          <p:cTn id="12" fill="hold">
                            <p:stCondLst>
                              <p:cond delay="2000"/>
                            </p:stCondLst>
                            <p:childTnLst>
                              <p:par>
                                <p:cTn id="13" presetID="12" presetClass="entr" presetSubtype="1" fill="hold" nodeType="after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animEffect transition="in" filter="slide(fromTop)">
                                      <p:cBhvr>
                                        <p:cTn id="15" dur="1000"/>
                                        <p:tgtEl>
                                          <p:spTgt spid="11">
                                            <p:txEl>
                                              <p:pRg st="6" end="6"/>
                                            </p:txEl>
                                          </p:spTgt>
                                        </p:tgtEl>
                                      </p:cBhvr>
                                    </p:animEffect>
                                  </p:childTnLst>
                                </p:cTn>
                              </p:par>
                            </p:childTnLst>
                          </p:cTn>
                        </p:par>
                        <p:par>
                          <p:cTn id="16" fill="hold">
                            <p:stCondLst>
                              <p:cond delay="3000"/>
                            </p:stCondLst>
                            <p:childTnLst>
                              <p:par>
                                <p:cTn id="17" presetID="12" presetClass="entr" presetSubtype="1" fill="hold" nodeType="afterEffect">
                                  <p:stCondLst>
                                    <p:cond delay="0"/>
                                  </p:stCondLst>
                                  <p:childTnLst>
                                    <p:set>
                                      <p:cBhvr>
                                        <p:cTn id="18" dur="1" fill="hold">
                                          <p:stCondLst>
                                            <p:cond delay="0"/>
                                          </p:stCondLst>
                                        </p:cTn>
                                        <p:tgtEl>
                                          <p:spTgt spid="11">
                                            <p:txEl>
                                              <p:pRg st="8" end="8"/>
                                            </p:txEl>
                                          </p:spTgt>
                                        </p:tgtEl>
                                        <p:attrNameLst>
                                          <p:attrName>style.visibility</p:attrName>
                                        </p:attrNameLst>
                                      </p:cBhvr>
                                      <p:to>
                                        <p:strVal val="visible"/>
                                      </p:to>
                                    </p:set>
                                    <p:animEffect transition="in" filter="slide(fromTop)">
                                      <p:cBhvr>
                                        <p:cTn id="19" dur="1000"/>
                                        <p:tgtEl>
                                          <p:spTgt spid="11">
                                            <p:txEl>
                                              <p:pRg st="8" end="8"/>
                                            </p:txEl>
                                          </p:spTgt>
                                        </p:tgtEl>
                                      </p:cBhvr>
                                    </p:animEffect>
                                  </p:childTnLst>
                                </p:cTn>
                              </p:par>
                            </p:childTnLst>
                          </p:cTn>
                        </p:par>
                        <p:par>
                          <p:cTn id="20" fill="hold">
                            <p:stCondLst>
                              <p:cond delay="4000"/>
                            </p:stCondLst>
                            <p:childTnLst>
                              <p:par>
                                <p:cTn id="21" presetID="12" presetClass="entr" presetSubtype="1" fill="hold" nodeType="afterEffect">
                                  <p:stCondLst>
                                    <p:cond delay="0"/>
                                  </p:stCondLst>
                                  <p:childTnLst>
                                    <p:set>
                                      <p:cBhvr>
                                        <p:cTn id="22" dur="1" fill="hold">
                                          <p:stCondLst>
                                            <p:cond delay="0"/>
                                          </p:stCondLst>
                                        </p:cTn>
                                        <p:tgtEl>
                                          <p:spTgt spid="11">
                                            <p:txEl>
                                              <p:pRg st="10" end="10"/>
                                            </p:txEl>
                                          </p:spTgt>
                                        </p:tgtEl>
                                        <p:attrNameLst>
                                          <p:attrName>style.visibility</p:attrName>
                                        </p:attrNameLst>
                                      </p:cBhvr>
                                      <p:to>
                                        <p:strVal val="visible"/>
                                      </p:to>
                                    </p:set>
                                    <p:animEffect transition="in" filter="slide(fromTop)">
                                      <p:cBhvr>
                                        <p:cTn id="23"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1938992"/>
          </a:xfrm>
          <a:prstGeom prst="rect">
            <a:avLst/>
          </a:prstGeom>
          <a:noFill/>
        </p:spPr>
        <p:txBody>
          <a:bodyPr wrap="square" rtlCol="0">
            <a:spAutoFit/>
          </a:bodyPr>
          <a:lstStyle/>
          <a:p>
            <a:pPr>
              <a:tabLst>
                <a:tab pos="461963" algn="l"/>
              </a:tabLst>
            </a:pPr>
            <a:endParaRPr lang="en-US" sz="2400" b="1" dirty="0" smtClean="0">
              <a:solidFill>
                <a:schemeClr val="bg1"/>
              </a:solidFill>
              <a:latin typeface="Arial" pitchFamily="34" charset="0"/>
              <a:cs typeface="Arial" pitchFamily="34" charset="0"/>
            </a:endParaRPr>
          </a:p>
          <a:p>
            <a:pPr>
              <a:tabLst>
                <a:tab pos="461963" algn="l"/>
              </a:tabLst>
            </a:pPr>
            <a:endParaRPr lang="en-US" sz="2400" b="1" dirty="0" smtClean="0">
              <a:solidFill>
                <a:schemeClr val="bg1"/>
              </a:solidFill>
              <a:latin typeface="Arial" pitchFamily="34" charset="0"/>
              <a:cs typeface="Arial" pitchFamily="34" charset="0"/>
            </a:endParaRPr>
          </a:p>
          <a:p>
            <a:pPr algn="ctr">
              <a:tabLst>
                <a:tab pos="461963" algn="l"/>
              </a:tabLst>
            </a:pPr>
            <a:r>
              <a:rPr lang="en-US" sz="2400" b="1" dirty="0" smtClean="0">
                <a:solidFill>
                  <a:schemeClr val="bg1"/>
                </a:solidFill>
                <a:latin typeface="Arial" pitchFamily="34" charset="0"/>
                <a:cs typeface="Arial" pitchFamily="34" charset="0"/>
              </a:rPr>
              <a:t>LESSON ONE:</a:t>
            </a:r>
          </a:p>
          <a:p>
            <a:pPr>
              <a:tabLst>
                <a:tab pos="461963" algn="l"/>
              </a:tabLst>
            </a:pPr>
            <a:endParaRPr lang="en-US" sz="2400" b="1" dirty="0" smtClean="0">
              <a:solidFill>
                <a:schemeClr val="bg1"/>
              </a:solidFill>
              <a:latin typeface="Arial" pitchFamily="34" charset="0"/>
              <a:cs typeface="Arial" pitchFamily="34" charset="0"/>
            </a:endParaRPr>
          </a:p>
          <a:p>
            <a:pPr algn="ctr">
              <a:tabLst>
                <a:tab pos="461963" algn="l"/>
              </a:tabLst>
            </a:pPr>
            <a:r>
              <a:rPr lang="en-US" sz="2400" b="1" dirty="0" smtClean="0">
                <a:solidFill>
                  <a:srgbClr val="FFFF00"/>
                </a:solidFill>
                <a:latin typeface="Arial" pitchFamily="34" charset="0"/>
                <a:cs typeface="Arial" pitchFamily="34" charset="0"/>
              </a:rPr>
              <a:t>The Tools You Will Need</a:t>
            </a:r>
            <a:endParaRPr lang="en-US" sz="2400" b="1" dirty="0">
              <a:solidFill>
                <a:srgbClr val="FFFF00"/>
              </a:solidFill>
              <a:latin typeface="Arial" pitchFamily="34" charset="0"/>
              <a:cs typeface="Arial" pitchFamily="34" charset="0"/>
            </a:endParaRPr>
          </a:p>
        </p:txBody>
      </p:sp>
      <p:pic>
        <p:nvPicPr>
          <p:cNvPr id="1026" name="Picture 2" descr="C:\Users\Greg\Documents\Preaching\Hermeuentics\hermeneutics pic8.jpg"/>
          <p:cNvPicPr>
            <a:picLocks noChangeAspect="1" noChangeArrowheads="1"/>
          </p:cNvPicPr>
          <p:nvPr/>
        </p:nvPicPr>
        <p:blipFill>
          <a:blip r:embed="rId3" cstate="print"/>
          <a:srcRect/>
          <a:stretch>
            <a:fillRect/>
          </a:stretch>
        </p:blipFill>
        <p:spPr bwMode="auto">
          <a:xfrm>
            <a:off x="409575" y="3657600"/>
            <a:ext cx="8277225" cy="29911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2" presetClass="entr" presetSubtype="1" fill="hold" nodeType="after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slide(fromTop)">
                                      <p:cBhvr>
                                        <p:cTn id="12" dur="1000"/>
                                        <p:tgtEl>
                                          <p:spTgt spid="11">
                                            <p:txEl>
                                              <p:pRg st="2" end="2"/>
                                            </p:txEl>
                                          </p:spTgt>
                                        </p:tgtEl>
                                      </p:cBhvr>
                                    </p:animEffect>
                                  </p:childTnLst>
                                </p:cTn>
                              </p:par>
                            </p:childTnLst>
                          </p:cTn>
                        </p:par>
                        <p:par>
                          <p:cTn id="13" fill="hold">
                            <p:stCondLst>
                              <p:cond delay="3000"/>
                            </p:stCondLst>
                            <p:childTnLst>
                              <p:par>
                                <p:cTn id="14" presetID="12" presetClass="entr" presetSubtype="1" fill="hold" nodeType="afterEffect">
                                  <p:stCondLst>
                                    <p:cond delay="0"/>
                                  </p:stCondLst>
                                  <p:childTnLst>
                                    <p:set>
                                      <p:cBhvr>
                                        <p:cTn id="15" dur="1" fill="hold">
                                          <p:stCondLst>
                                            <p:cond delay="0"/>
                                          </p:stCondLst>
                                        </p:cTn>
                                        <p:tgtEl>
                                          <p:spTgt spid="11">
                                            <p:txEl>
                                              <p:pRg st="4" end="4"/>
                                            </p:txEl>
                                          </p:spTgt>
                                        </p:tgtEl>
                                        <p:attrNameLst>
                                          <p:attrName>style.visibility</p:attrName>
                                        </p:attrNameLst>
                                      </p:cBhvr>
                                      <p:to>
                                        <p:strVal val="visible"/>
                                      </p:to>
                                    </p:set>
                                    <p:animEffect transition="in" filter="slide(fromTop)">
                                      <p:cBhvr>
                                        <p:cTn id="16" dur="1000"/>
                                        <p:tgtEl>
                                          <p:spTgt spid="11">
                                            <p:txEl>
                                              <p:pRg st="4" end="4"/>
                                            </p:txEl>
                                          </p:spTgt>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endParaRPr lang="en-US" sz="2400" dirty="0" smtClean="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Hermeneutics is the </a:t>
            </a:r>
            <a:r>
              <a:rPr lang="en-US" sz="2400" u="sng" dirty="0" smtClean="0">
                <a:solidFill>
                  <a:schemeClr val="bg1"/>
                </a:solidFill>
                <a:latin typeface="Arial" pitchFamily="34" charset="0"/>
                <a:cs typeface="Arial" pitchFamily="34" charset="0"/>
              </a:rPr>
              <a:t>science</a:t>
            </a:r>
            <a:r>
              <a:rPr lang="en-US" sz="2400" dirty="0" smtClean="0">
                <a:solidFill>
                  <a:schemeClr val="bg1"/>
                </a:solidFill>
                <a:latin typeface="Arial" pitchFamily="34" charset="0"/>
                <a:cs typeface="Arial" pitchFamily="34" charset="0"/>
              </a:rPr>
              <a:t> and </a:t>
            </a:r>
            <a:r>
              <a:rPr lang="en-US" sz="2400" u="sng" dirty="0" smtClean="0">
                <a:solidFill>
                  <a:schemeClr val="bg1"/>
                </a:solidFill>
                <a:latin typeface="Arial" pitchFamily="34" charset="0"/>
                <a:cs typeface="Arial" pitchFamily="34" charset="0"/>
              </a:rPr>
              <a:t>art</a:t>
            </a:r>
            <a:r>
              <a:rPr lang="en-US" sz="2400" dirty="0" smtClean="0">
                <a:solidFill>
                  <a:schemeClr val="bg1"/>
                </a:solidFill>
                <a:latin typeface="Arial" pitchFamily="34" charset="0"/>
                <a:cs typeface="Arial" pitchFamily="34" charset="0"/>
              </a:rPr>
              <a:t> of interpretation.</a:t>
            </a:r>
          </a:p>
          <a:p>
            <a:pPr algn="ctr">
              <a:tabLst>
                <a:tab pos="461963" algn="l"/>
              </a:tabLst>
            </a:pPr>
            <a:endParaRPr lang="en-US" sz="2400" dirty="0" smtClean="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Science because it follows certain rules.</a:t>
            </a:r>
          </a:p>
          <a:p>
            <a:pPr algn="ctr">
              <a:tabLst>
                <a:tab pos="461963" algn="l"/>
              </a:tabLst>
            </a:pPr>
            <a:endParaRPr lang="en-US" sz="2400" dirty="0" smtClean="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Art because it is a skill that one develops with practice. </a:t>
            </a:r>
          </a:p>
          <a:p>
            <a:pPr algn="ctr">
              <a:tabLst>
                <a:tab pos="461963" algn="l"/>
              </a:tabLst>
            </a:pPr>
            <a:endParaRPr lang="en-US" sz="2400" dirty="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a:t>
            </a:r>
            <a:r>
              <a:rPr lang="en-US" sz="2400" i="1" dirty="0" smtClean="0">
                <a:solidFill>
                  <a:schemeClr val="bg1"/>
                </a:solidFill>
                <a:latin typeface="Arial" pitchFamily="34" charset="0"/>
                <a:cs typeface="Arial" pitchFamily="34" charset="0"/>
              </a:rPr>
              <a:t>from Tony Merida</a:t>
            </a:r>
            <a:r>
              <a:rPr lang="en-US" sz="2400" dirty="0" smtClean="0">
                <a:solidFill>
                  <a:schemeClr val="bg1"/>
                </a:solidFill>
                <a:latin typeface="Arial" pitchFamily="34" charset="0"/>
                <a:cs typeface="Arial" pitchFamily="34" charset="0"/>
              </a:rPr>
              <a:t>)</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1000"/>
                                        <p:tgtEl>
                                          <p:spTgt spid="11">
                                            <p:txEl>
                                              <p:pRg st="4" end="4"/>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Effect transition="in" filter="fade">
                                      <p:cBhvr>
                                        <p:cTn id="19" dur="1000"/>
                                        <p:tgtEl>
                                          <p:spTgt spid="11">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animEffect transition="in" filter="fade">
                                      <p:cBhvr>
                                        <p:cTn id="23" dur="1000"/>
                                        <p:tgtEl>
                                          <p:spTgt spid="11">
                                            <p:txEl>
                                              <p:pRg st="8" end="8"/>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10" end="10"/>
                                            </p:txEl>
                                          </p:spTgt>
                                        </p:tgtEl>
                                        <p:attrNameLst>
                                          <p:attrName>style.visibility</p:attrName>
                                        </p:attrNameLst>
                                      </p:cBhvr>
                                      <p:to>
                                        <p:strVal val="visible"/>
                                      </p:to>
                                    </p:set>
                                    <p:animEffect transition="in" filter="fade">
                                      <p:cBhvr>
                                        <p:cTn id="27"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endParaRPr lang="en-US" sz="2400" dirty="0" smtClean="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Hermeneutics is from the Greek</a:t>
            </a:r>
          </a:p>
          <a:p>
            <a:pPr algn="ctr">
              <a:tabLst>
                <a:tab pos="461963" algn="l"/>
              </a:tabLst>
            </a:pPr>
            <a:r>
              <a:rPr lang="en-US" sz="2400" dirty="0" smtClean="0">
                <a:solidFill>
                  <a:schemeClr val="bg1"/>
                </a:solidFill>
                <a:latin typeface="Arial" pitchFamily="34" charset="0"/>
                <a:cs typeface="Arial" pitchFamily="34" charset="0"/>
              </a:rPr>
              <a:t>meaning to explain, interpret or to translate.</a:t>
            </a:r>
          </a:p>
          <a:p>
            <a:pPr algn="ctr">
              <a:tabLst>
                <a:tab pos="461963" algn="l"/>
              </a:tabLst>
            </a:pPr>
            <a:endParaRPr lang="en-US" sz="2400" dirty="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It was personified in the god Hermes.</a:t>
            </a:r>
          </a:p>
          <a:p>
            <a:pPr algn="ctr">
              <a:tabLst>
                <a:tab pos="461963" algn="l"/>
              </a:tabLst>
            </a:pPr>
            <a:endParaRPr lang="en-US" sz="2400" dirty="0">
              <a:solidFill>
                <a:schemeClr val="bg1"/>
              </a:solidFill>
              <a:latin typeface="Arial" pitchFamily="34" charset="0"/>
              <a:cs typeface="Arial" pitchFamily="34" charset="0"/>
            </a:endParaRPr>
          </a:p>
          <a:p>
            <a:pPr algn="ctr">
              <a:tabLst>
                <a:tab pos="461963" algn="l"/>
              </a:tabLst>
            </a:pPr>
            <a:r>
              <a:rPr lang="en-US" sz="2400" dirty="0" smtClean="0">
                <a:solidFill>
                  <a:schemeClr val="bg1"/>
                </a:solidFill>
                <a:latin typeface="Arial" pitchFamily="34" charset="0"/>
                <a:cs typeface="Arial" pitchFamily="34" charset="0"/>
              </a:rPr>
              <a:t>It is both science and art in three elements of </a:t>
            </a:r>
          </a:p>
          <a:p>
            <a:pPr algn="ctr">
              <a:tabLst>
                <a:tab pos="461963" algn="l"/>
              </a:tabLst>
            </a:pPr>
            <a:r>
              <a:rPr lang="en-US" sz="2400" dirty="0" smtClean="0">
                <a:solidFill>
                  <a:schemeClr val="bg1"/>
                </a:solidFill>
                <a:latin typeface="Arial" pitchFamily="34" charset="0"/>
                <a:cs typeface="Arial" pitchFamily="34" charset="0"/>
              </a:rPr>
              <a:t>author, text, and audience.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5" end="5"/>
                                            </p:txEl>
                                          </p:spTgt>
                                        </p:tgtEl>
                                        <p:attrNameLst>
                                          <p:attrName>style.visibility</p:attrName>
                                        </p:attrNameLst>
                                      </p:cBhvr>
                                      <p:to>
                                        <p:strVal val="visible"/>
                                      </p:to>
                                    </p:set>
                                    <p:animEffect transition="in" filter="fade">
                                      <p:cBhvr>
                                        <p:cTn id="10" dur="1000"/>
                                        <p:tgtEl>
                                          <p:spTgt spid="11">
                                            <p:txEl>
                                              <p:pRg st="5" end="5"/>
                                            </p:txEl>
                                          </p:spTgt>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1">
                                            <p:txEl>
                                              <p:pRg st="7" end="7"/>
                                            </p:txEl>
                                          </p:spTgt>
                                        </p:tgtEl>
                                        <p:attrNameLst>
                                          <p:attrName>style.visibility</p:attrName>
                                        </p:attrNameLst>
                                      </p:cBhvr>
                                      <p:to>
                                        <p:strVal val="visible"/>
                                      </p:to>
                                    </p:set>
                                    <p:animEffect transition="in" filter="fade">
                                      <p:cBhvr>
                                        <p:cTn id="14" dur="1000"/>
                                        <p:tgtEl>
                                          <p:spTgt spid="11">
                                            <p:txEl>
                                              <p:pRg st="7" end="7"/>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1">
                                            <p:txEl>
                                              <p:pRg st="9" end="9"/>
                                            </p:txEl>
                                          </p:spTgt>
                                        </p:tgtEl>
                                        <p:attrNameLst>
                                          <p:attrName>style.visibility</p:attrName>
                                        </p:attrNameLst>
                                      </p:cBhvr>
                                      <p:to>
                                        <p:strVal val="visible"/>
                                      </p:to>
                                    </p:set>
                                    <p:animEffect transition="in" filter="fade">
                                      <p:cBhvr>
                                        <p:cTn id="18" dur="1000"/>
                                        <p:tgtEl>
                                          <p:spTgt spid="11">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10" end="10"/>
                                            </p:txEl>
                                          </p:spTgt>
                                        </p:tgtEl>
                                        <p:attrNameLst>
                                          <p:attrName>style.visibility</p:attrName>
                                        </p:attrNameLst>
                                      </p:cBhvr>
                                      <p:to>
                                        <p:strVal val="visible"/>
                                      </p:to>
                                    </p:set>
                                    <p:animEffect transition="in" filter="fade">
                                      <p:cBhvr>
                                        <p:cTn id="21"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In the field of Biblical hermeneutics, various interpretations and approaches exist.</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The goal of this study, however, requires that all seek one interpretation:  the one intended by the original authors.</a:t>
            </a:r>
          </a:p>
          <a:p>
            <a:pPr>
              <a:tabLst>
                <a:tab pos="461963" algn="l"/>
              </a:tabLst>
            </a:pPr>
            <a:endParaRPr lang="en-US" sz="2400" dirty="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In order to achieve this goal, those who study the Scriptures must evaluate them according to their historical, cultural, and literary context (</a:t>
            </a:r>
            <a:r>
              <a:rPr lang="en-US" sz="2400" i="1" dirty="0" smtClean="0">
                <a:solidFill>
                  <a:schemeClr val="bg1"/>
                </a:solidFill>
                <a:latin typeface="Arial" pitchFamily="34" charset="0"/>
                <a:cs typeface="Arial" pitchFamily="34" charset="0"/>
              </a:rPr>
              <a:t>Robert </a:t>
            </a:r>
            <a:r>
              <a:rPr lang="en-US" sz="2400" i="1" dirty="0" err="1" smtClean="0">
                <a:solidFill>
                  <a:schemeClr val="bg1"/>
                </a:solidFill>
                <a:latin typeface="Arial" pitchFamily="34" charset="0"/>
                <a:cs typeface="Arial" pitchFamily="34" charset="0"/>
              </a:rPr>
              <a:t>Sungenis</a:t>
            </a:r>
            <a:r>
              <a:rPr lang="en-US" sz="2400" dirty="0" smtClean="0">
                <a:solidFill>
                  <a:schemeClr val="bg1"/>
                </a:solidFill>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Effect transition="in" filter="fade">
                                      <p:cBhvr>
                                        <p:cTn id="11" dur="1000"/>
                                        <p:tgtEl>
                                          <p:spTgt spid="11">
                                            <p:txEl>
                                              <p:pRg st="6" end="6"/>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animEffect transition="in" filter="fade">
                                      <p:cBhvr>
                                        <p:cTn id="15" dur="10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The hermeneutical process in three steps: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1.	Observation -- what do I see?</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Interpretation -- what does it mean?</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3.	Application -- how does it apply?</a:t>
            </a:r>
          </a:p>
          <a:p>
            <a:pPr>
              <a:tabLst>
                <a:tab pos="461963" algn="l"/>
              </a:tabLst>
            </a:pPr>
            <a:endParaRPr lang="en-US" sz="2400" dirty="0">
              <a:solidFill>
                <a:schemeClr val="bg1"/>
              </a:solidFill>
              <a:latin typeface="Arial" pitchFamily="34" charset="0"/>
              <a:cs typeface="Arial" pitchFamily="34" charset="0"/>
            </a:endParaRPr>
          </a:p>
          <a:p>
            <a:pPr algn="r">
              <a:tabLst>
                <a:tab pos="461963" algn="l"/>
              </a:tabLst>
            </a:pPr>
            <a:r>
              <a:rPr lang="en-US" sz="2400" dirty="0" smtClean="0">
                <a:solidFill>
                  <a:schemeClr val="bg1"/>
                </a:solidFill>
                <a:latin typeface="Arial" pitchFamily="34" charset="0"/>
                <a:cs typeface="Arial" pitchFamily="34" charset="0"/>
              </a:rPr>
              <a:t>(from </a:t>
            </a:r>
            <a:r>
              <a:rPr lang="en-US" sz="2400" i="1" dirty="0" smtClean="0">
                <a:solidFill>
                  <a:schemeClr val="bg1"/>
                </a:solidFill>
                <a:latin typeface="Arial" pitchFamily="34" charset="0"/>
                <a:cs typeface="Arial" pitchFamily="34" charset="0"/>
              </a:rPr>
              <a:t>The Word - The Science of Biblical Interpretation</a:t>
            </a:r>
            <a:r>
              <a:rPr lang="en-US" sz="2400" dirty="0" smtClean="0">
                <a:solidFill>
                  <a:schemeClr val="bg1"/>
                </a:solidFill>
                <a:latin typeface="Arial" pitchFamily="34" charset="0"/>
                <a:cs typeface="Arial" pitchFamily="34" charset="0"/>
              </a:rPr>
              <a:t>)</a:t>
            </a:r>
          </a:p>
          <a:p>
            <a:pPr>
              <a:tabLst>
                <a:tab pos="461963" algn="l"/>
              </a:tabLst>
            </a:pPr>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Effect transition="in" filter="fade">
                                      <p:cBhvr>
                                        <p:cTn id="11" dur="1000"/>
                                        <p:tgtEl>
                                          <p:spTgt spid="11">
                                            <p:txEl>
                                              <p:pRg st="6" end="6"/>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animEffect transition="in" filter="fade">
                                      <p:cBhvr>
                                        <p:cTn id="15" dur="1000"/>
                                        <p:tgtEl>
                                          <p:spTgt spid="11">
                                            <p:txEl>
                                              <p:pRg st="8" end="8"/>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10" end="10"/>
                                            </p:txEl>
                                          </p:spTgt>
                                        </p:tgtEl>
                                        <p:attrNameLst>
                                          <p:attrName>style.visibility</p:attrName>
                                        </p:attrNameLst>
                                      </p:cBhvr>
                                      <p:to>
                                        <p:strVal val="visible"/>
                                      </p:to>
                                    </p:set>
                                    <p:animEffect transition="in" filter="fade">
                                      <p:cBhvr>
                                        <p:cTn id="19" dur="1000"/>
                                        <p:tgtEl>
                                          <p:spTgt spid="11">
                                            <p:txEl>
                                              <p:pRg st="10" end="10"/>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12" end="12"/>
                                            </p:txEl>
                                          </p:spTgt>
                                        </p:tgtEl>
                                        <p:attrNameLst>
                                          <p:attrName>style.visibility</p:attrName>
                                        </p:attrNameLst>
                                      </p:cBhvr>
                                      <p:to>
                                        <p:strVal val="visible"/>
                                      </p:to>
                                    </p:set>
                                    <p:animEffect transition="in" filter="fade">
                                      <p:cBhvr>
                                        <p:cTn id="23"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785652"/>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THE TOOLS YOU WILL NEED</a:t>
            </a:r>
          </a:p>
          <a:p>
            <a:pPr algn="ctr">
              <a:tabLst>
                <a:tab pos="461963" algn="l"/>
              </a:tabLst>
            </a:pPr>
            <a:r>
              <a:rPr lang="en-US" sz="2400" i="1" dirty="0" smtClean="0">
                <a:solidFill>
                  <a:schemeClr val="bg1"/>
                </a:solidFill>
                <a:latin typeface="Arial" pitchFamily="34" charset="0"/>
                <a:cs typeface="Arial" pitchFamily="34" charset="0"/>
              </a:rPr>
              <a:t>Introduction</a:t>
            </a:r>
          </a:p>
          <a:p>
            <a:pPr>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Hermeneutics </a:t>
            </a:r>
            <a:r>
              <a:rPr lang="en-US" sz="2400" dirty="0">
                <a:solidFill>
                  <a:schemeClr val="bg1"/>
                </a:solidFill>
                <a:latin typeface="Arial" pitchFamily="34" charset="0"/>
                <a:cs typeface="Arial" pitchFamily="34" charset="0"/>
              </a:rPr>
              <a:t>in brief:</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1</a:t>
            </a:r>
            <a:r>
              <a:rPr lang="en-US" sz="2400" dirty="0">
                <a:solidFill>
                  <a:schemeClr val="bg1"/>
                </a:solidFill>
                <a:latin typeface="Arial" pitchFamily="34" charset="0"/>
                <a:cs typeface="Arial" pitchFamily="34" charset="0"/>
              </a:rPr>
              <a:t>.	</a:t>
            </a:r>
            <a:r>
              <a:rPr lang="en-US" sz="2400" u="sng" dirty="0">
                <a:solidFill>
                  <a:schemeClr val="bg1"/>
                </a:solidFill>
                <a:latin typeface="Arial" pitchFamily="34" charset="0"/>
                <a:cs typeface="Arial" pitchFamily="34" charset="0"/>
              </a:rPr>
              <a:t>Scripture interprets Scripture</a:t>
            </a:r>
            <a:r>
              <a:rPr lang="en-US" sz="2400" dirty="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a:solidFill>
                  <a:schemeClr val="bg1"/>
                </a:solidFill>
                <a:latin typeface="Arial" pitchFamily="34" charset="0"/>
                <a:cs typeface="Arial" pitchFamily="34" charset="0"/>
              </a:rPr>
              <a:t>	</a:t>
            </a:r>
            <a:r>
              <a:rPr lang="en-US" sz="2400" dirty="0" smtClean="0">
                <a:solidFill>
                  <a:schemeClr val="bg1"/>
                </a:solidFill>
                <a:latin typeface="Arial" pitchFamily="34" charset="0"/>
                <a:cs typeface="Arial" pitchFamily="34" charset="0"/>
              </a:rPr>
              <a:t>Often </a:t>
            </a:r>
            <a:r>
              <a:rPr lang="en-US" sz="2400" dirty="0">
                <a:solidFill>
                  <a:schemeClr val="bg1"/>
                </a:solidFill>
                <a:latin typeface="Arial" pitchFamily="34" charset="0"/>
                <a:cs typeface="Arial" pitchFamily="34" charset="0"/>
              </a:rPr>
              <a:t>Scripture interprets itself.  In some instances, </a:t>
            </a:r>
            <a:r>
              <a:rPr lang="en-US" sz="2400" dirty="0" smtClean="0">
                <a:solidFill>
                  <a:schemeClr val="bg1"/>
                </a:solidFill>
                <a:latin typeface="Arial" pitchFamily="34" charset="0"/>
                <a:cs typeface="Arial" pitchFamily="34" charset="0"/>
              </a:rPr>
              <a:t>	another </a:t>
            </a:r>
            <a:r>
              <a:rPr lang="en-US" sz="2400" dirty="0">
                <a:solidFill>
                  <a:schemeClr val="bg1"/>
                </a:solidFill>
                <a:latin typeface="Arial" pitchFamily="34" charset="0"/>
                <a:cs typeface="Arial" pitchFamily="34" charset="0"/>
              </a:rPr>
              <a:t>Biblical writer interprets another </a:t>
            </a:r>
            <a:r>
              <a:rPr lang="en-US" sz="2400" dirty="0" smtClean="0">
                <a:solidFill>
                  <a:schemeClr val="bg1"/>
                </a:solidFill>
                <a:latin typeface="Arial" pitchFamily="34" charset="0"/>
                <a:cs typeface="Arial" pitchFamily="34" charset="0"/>
              </a:rPr>
              <a:t>Biblical </a:t>
            </a:r>
            <a:r>
              <a:rPr lang="en-US" sz="2400" dirty="0" smtClean="0">
                <a:solidFill>
                  <a:schemeClr val="bg1"/>
                </a:solidFill>
                <a:latin typeface="Arial" pitchFamily="34" charset="0"/>
                <a:cs typeface="Arial" pitchFamily="34" charset="0"/>
              </a:rPr>
              <a:t>	passage.</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348</Words>
  <Application>Microsoft Office PowerPoint</Application>
  <PresentationFormat>On-screen Show (4:3)</PresentationFormat>
  <Paragraphs>234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34</cp:revision>
  <dcterms:created xsi:type="dcterms:W3CDTF">2016-07-25T14:01:16Z</dcterms:created>
  <dcterms:modified xsi:type="dcterms:W3CDTF">2016-09-05T18:39:47Z</dcterms:modified>
</cp:coreProperties>
</file>