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2" r:id="rId5"/>
    <p:sldId id="263" r:id="rId6"/>
    <p:sldId id="310" r:id="rId7"/>
    <p:sldId id="323" r:id="rId8"/>
    <p:sldId id="324" r:id="rId9"/>
    <p:sldId id="260" r:id="rId10"/>
    <p:sldId id="322" r:id="rId11"/>
    <p:sldId id="302" r:id="rId12"/>
    <p:sldId id="297" r:id="rId13"/>
    <p:sldId id="266" r:id="rId14"/>
    <p:sldId id="273"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36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43473A-C6E9-4489-9A55-25EC60681E51}"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11141-69A5-4E6B-B88C-628B166EC614}" type="slidenum">
              <a:rPr lang="en-US" smtClean="0"/>
              <a:pPr/>
              <a:t>‹#›</a:t>
            </a:fld>
            <a:endParaRPr lang="en-US"/>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3473A-C6E9-4489-9A55-25EC60681E51}"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11141-69A5-4E6B-B88C-628B166EC614}" type="slidenum">
              <a:rPr lang="en-US" smtClean="0"/>
              <a:pPr/>
              <a:t>‹#›</a:t>
            </a:fld>
            <a:endParaRPr lang="en-US"/>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3473A-C6E9-4489-9A55-25EC60681E51}"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11141-69A5-4E6B-B88C-628B166EC614}" type="slidenum">
              <a:rPr lang="en-US" smtClean="0"/>
              <a:pPr/>
              <a:t>‹#›</a:t>
            </a:fld>
            <a:endParaRPr lang="en-US"/>
          </a:p>
        </p:txBody>
      </p:sp>
    </p:spTree>
  </p:cSld>
  <p:clrMapOvr>
    <a:masterClrMapping/>
  </p:clrMapOvr>
  <p:transition spd="med">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720B57BB-1470-4C86-B0E8-DC87F8D3A2E8}" type="slidenum">
              <a:rPr lang="en-US"/>
              <a:pPr/>
              <a:t>‹#›</a:t>
            </a:fld>
            <a:endParaRPr lang="en-US"/>
          </a:p>
        </p:txBody>
      </p:sp>
    </p:spTree>
  </p:cSld>
  <p:clrMapOvr>
    <a:masterClrMapping/>
  </p:clrMapOvr>
  <p:transition spd="slow" advClick="0" advTm="2608">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3473A-C6E9-4489-9A55-25EC60681E51}"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11141-69A5-4E6B-B88C-628B166EC614}" type="slidenum">
              <a:rPr lang="en-US" smtClean="0"/>
              <a:pPr/>
              <a:t>‹#›</a:t>
            </a:fld>
            <a:endParaRPr lang="en-US"/>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43473A-C6E9-4489-9A55-25EC60681E51}"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11141-69A5-4E6B-B88C-628B166EC614}" type="slidenum">
              <a:rPr lang="en-US" smtClean="0"/>
              <a:pPr/>
              <a:t>‹#›</a:t>
            </a:fld>
            <a:endParaRPr lang="en-US"/>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43473A-C6E9-4489-9A55-25EC60681E51}" type="datetimeFigureOut">
              <a:rPr lang="en-US" smtClean="0"/>
              <a:pPr/>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11141-69A5-4E6B-B88C-628B166EC614}" type="slidenum">
              <a:rPr lang="en-US" smtClean="0"/>
              <a:pPr/>
              <a:t>‹#›</a:t>
            </a:fld>
            <a:endParaRPr lang="en-US"/>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43473A-C6E9-4489-9A55-25EC60681E51}" type="datetimeFigureOut">
              <a:rPr lang="en-US" smtClean="0"/>
              <a:pPr/>
              <a:t>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F11141-69A5-4E6B-B88C-628B166EC614}" type="slidenum">
              <a:rPr lang="en-US" smtClean="0"/>
              <a:pPr/>
              <a:t>‹#›</a:t>
            </a:fld>
            <a:endParaRPr lang="en-US"/>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43473A-C6E9-4489-9A55-25EC60681E51}" type="datetimeFigureOut">
              <a:rPr lang="en-US" smtClean="0"/>
              <a:pPr/>
              <a:t>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F11141-69A5-4E6B-B88C-628B166EC614}" type="slidenum">
              <a:rPr lang="en-US" smtClean="0"/>
              <a:pPr/>
              <a:t>‹#›</a:t>
            </a:fld>
            <a:endParaRPr lang="en-US"/>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3473A-C6E9-4489-9A55-25EC60681E51}" type="datetimeFigureOut">
              <a:rPr lang="en-US" smtClean="0"/>
              <a:pPr/>
              <a:t>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F11141-69A5-4E6B-B88C-628B166EC614}" type="slidenum">
              <a:rPr lang="en-US" smtClean="0"/>
              <a:pPr/>
              <a:t>‹#›</a:t>
            </a:fld>
            <a:endParaRPr lang="en-US"/>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3473A-C6E9-4489-9A55-25EC60681E51}" type="datetimeFigureOut">
              <a:rPr lang="en-US" smtClean="0"/>
              <a:pPr/>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11141-69A5-4E6B-B88C-628B166EC614}" type="slidenum">
              <a:rPr lang="en-US" smtClean="0"/>
              <a:pPr/>
              <a:t>‹#›</a:t>
            </a:fld>
            <a:endParaRPr lang="en-US"/>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3473A-C6E9-4489-9A55-25EC60681E51}" type="datetimeFigureOut">
              <a:rPr lang="en-US" smtClean="0"/>
              <a:pPr/>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11141-69A5-4E6B-B88C-628B166EC614}" type="slidenum">
              <a:rPr lang="en-US" smtClean="0"/>
              <a:pPr/>
              <a:t>‹#›</a:t>
            </a:fld>
            <a:endParaRPr lang="en-US"/>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43473A-C6E9-4489-9A55-25EC60681E51}" type="datetimeFigureOut">
              <a:rPr lang="en-US" smtClean="0"/>
              <a:pPr/>
              <a:t>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11141-69A5-4E6B-B88C-628B166EC61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reg\Documents\Preaching\Class Ideas\Victory Assured!\VA Cover2.bmp"/>
          <p:cNvPicPr>
            <a:picLocks noChangeAspect="1" noChangeArrowheads="1"/>
          </p:cNvPicPr>
          <p:nvPr/>
        </p:nvPicPr>
        <p:blipFill>
          <a:blip r:embed="rId2" cstate="print"/>
          <a:srcRect t="12500" b="34375"/>
          <a:stretch>
            <a:fillRect/>
          </a:stretch>
        </p:blipFill>
        <p:spPr bwMode="auto">
          <a:xfrm>
            <a:off x="819991" y="484713"/>
            <a:ext cx="7409609" cy="5916087"/>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5262979"/>
          </a:xfrm>
          <a:prstGeom prst="rect">
            <a:avLst/>
          </a:prstGeom>
          <a:noFill/>
        </p:spPr>
        <p:txBody>
          <a:bodyPr wrap="square" rtlCol="0">
            <a:spAutoFit/>
          </a:bodyPr>
          <a:lstStyle/>
          <a:p>
            <a:pPr algn="ctr" defTabSz="461963"/>
            <a:r>
              <a:rPr lang="en-US" sz="2800" b="1" dirty="0" smtClean="0">
                <a:latin typeface="Arial Rounded MT Bold" pitchFamily="34" charset="0"/>
              </a:rPr>
              <a:t>FOUR BEASTS</a:t>
            </a:r>
          </a:p>
          <a:p>
            <a:pPr algn="ctr" defTabSz="461963"/>
            <a:r>
              <a:rPr lang="en-US" sz="2800" b="1" dirty="0" smtClean="0">
                <a:latin typeface="Arial Rounded MT Bold" pitchFamily="34" charset="0"/>
              </a:rPr>
              <a:t>(</a:t>
            </a:r>
            <a:r>
              <a:rPr lang="en-US" sz="2800" b="1" dirty="0" smtClean="0">
                <a:solidFill>
                  <a:srgbClr val="FFFF00"/>
                </a:solidFill>
                <a:latin typeface="Arial Rounded MT Bold" pitchFamily="34" charset="0"/>
              </a:rPr>
              <a:t>Rev. 13:1-6</a:t>
            </a:r>
            <a:r>
              <a:rPr lang="en-US" sz="2800" b="1" dirty="0" smtClean="0">
                <a:latin typeface="Arial Rounded MT Bold" pitchFamily="34" charset="0"/>
              </a:rPr>
              <a:t>)</a:t>
            </a:r>
          </a:p>
          <a:p>
            <a:pPr algn="ctr" defTabSz="461963"/>
            <a:endParaRPr lang="en-US" sz="2800" b="1" dirty="0" smtClean="0">
              <a:latin typeface="Arial Rounded MT Bold" pitchFamily="34" charset="0"/>
            </a:endParaRPr>
          </a:p>
          <a:p>
            <a:pPr defTabSz="461963"/>
            <a:r>
              <a:rPr lang="en-US" sz="2800" b="1" dirty="0" smtClean="0">
                <a:latin typeface="Arial Rounded MT Bold" pitchFamily="34" charset="0"/>
              </a:rPr>
              <a:t>Daniel’s Four Beasts:</a:t>
            </a:r>
          </a:p>
          <a:p>
            <a:pPr defTabSz="461963"/>
            <a:r>
              <a:rPr lang="en-US" sz="2800" b="1" dirty="0" smtClean="0">
                <a:latin typeface="Arial Rounded MT Bold" pitchFamily="34" charset="0"/>
              </a:rPr>
              <a:t>	1.	The lion is </a:t>
            </a:r>
            <a:r>
              <a:rPr lang="en-US" sz="2800" b="1" dirty="0" smtClean="0">
                <a:solidFill>
                  <a:srgbClr val="FFFF00"/>
                </a:solidFill>
                <a:latin typeface="Arial Rounded MT Bold" pitchFamily="34" charset="0"/>
              </a:rPr>
              <a:t>Babylon</a:t>
            </a:r>
            <a:r>
              <a:rPr lang="en-US" sz="2800" b="1" dirty="0" smtClean="0">
                <a:latin typeface="Arial Rounded MT Bold" pitchFamily="34" charset="0"/>
              </a:rPr>
              <a:t>.</a:t>
            </a:r>
          </a:p>
          <a:p>
            <a:pPr defTabSz="461963"/>
            <a:r>
              <a:rPr lang="en-US" sz="2800" b="1" dirty="0" smtClean="0">
                <a:latin typeface="Arial Rounded MT Bold" pitchFamily="34" charset="0"/>
              </a:rPr>
              <a:t>	2.	The bear is </a:t>
            </a:r>
            <a:r>
              <a:rPr lang="en-US" sz="2800" b="1" dirty="0" smtClean="0">
                <a:solidFill>
                  <a:srgbClr val="FFFF00"/>
                </a:solidFill>
                <a:latin typeface="Arial Rounded MT Bold" pitchFamily="34" charset="0"/>
              </a:rPr>
              <a:t>Persia</a:t>
            </a:r>
            <a:r>
              <a:rPr lang="en-US" sz="2800" b="1" dirty="0" smtClean="0">
                <a:latin typeface="Arial Rounded MT Bold" pitchFamily="34" charset="0"/>
              </a:rPr>
              <a:t>.</a:t>
            </a:r>
          </a:p>
          <a:p>
            <a:pPr defTabSz="461963"/>
            <a:r>
              <a:rPr lang="en-US" sz="2800" b="1" dirty="0" smtClean="0">
                <a:latin typeface="Arial Rounded MT Bold" pitchFamily="34" charset="0"/>
              </a:rPr>
              <a:t>	3.	The leopard is </a:t>
            </a:r>
            <a:r>
              <a:rPr lang="en-US" sz="2800" b="1" dirty="0" smtClean="0">
                <a:solidFill>
                  <a:srgbClr val="FFFF00"/>
                </a:solidFill>
                <a:latin typeface="Arial Rounded MT Bold" pitchFamily="34" charset="0"/>
              </a:rPr>
              <a:t>Greece</a:t>
            </a:r>
            <a:r>
              <a:rPr lang="en-US" sz="2800" b="1" dirty="0" smtClean="0">
                <a:latin typeface="Arial Rounded MT Bold" pitchFamily="34" charset="0"/>
              </a:rPr>
              <a:t>.</a:t>
            </a:r>
          </a:p>
          <a:p>
            <a:pPr defTabSz="461963"/>
            <a:r>
              <a:rPr lang="en-US" sz="2800" b="1" dirty="0" smtClean="0">
                <a:latin typeface="Arial Rounded MT Bold" pitchFamily="34" charset="0"/>
              </a:rPr>
              <a:t>	4.	The beast is </a:t>
            </a:r>
            <a:r>
              <a:rPr lang="en-US" sz="2800" b="1" dirty="0" smtClean="0">
                <a:solidFill>
                  <a:srgbClr val="FFFF00"/>
                </a:solidFill>
                <a:latin typeface="Arial Rounded MT Bold" pitchFamily="34" charset="0"/>
              </a:rPr>
              <a:t>Rome</a:t>
            </a:r>
            <a:r>
              <a:rPr lang="en-US" sz="2800" b="1" dirty="0" smtClean="0">
                <a:latin typeface="Arial Rounded MT Bold" pitchFamily="34" charset="0"/>
              </a:rPr>
              <a:t>.</a:t>
            </a:r>
          </a:p>
          <a:p>
            <a:pPr defTabSz="461963"/>
            <a:endParaRPr lang="en-US" sz="2800" b="1" dirty="0" smtClean="0">
              <a:latin typeface="Arial Rounded MT Bold" pitchFamily="34" charset="0"/>
            </a:endParaRPr>
          </a:p>
          <a:p>
            <a:pPr defTabSz="461963"/>
            <a:r>
              <a:rPr lang="en-US" sz="2800" b="1" dirty="0" smtClean="0">
                <a:latin typeface="Arial Rounded MT Bold" pitchFamily="34" charset="0"/>
              </a:rPr>
              <a:t>Daniel’s prophecy (Dan. 2:44) said that the eternal kingdom will not be left for another people, it will endure forever.</a:t>
            </a: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Lesson 09:  Overcoming Political Persecution</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4832092"/>
          </a:xfrm>
          <a:prstGeom prst="rect">
            <a:avLst/>
          </a:prstGeom>
          <a:noFill/>
        </p:spPr>
        <p:txBody>
          <a:bodyPr wrap="square" rtlCol="0">
            <a:spAutoFit/>
          </a:bodyPr>
          <a:lstStyle/>
          <a:p>
            <a:pPr algn="ctr" defTabSz="461963"/>
            <a:r>
              <a:rPr lang="en-US" sz="2800" b="1" dirty="0" smtClean="0">
                <a:latin typeface="Arial Rounded MT Bold" pitchFamily="34" charset="0"/>
              </a:rPr>
              <a:t>THE WAR AGAINST THE SAINTS</a:t>
            </a:r>
          </a:p>
          <a:p>
            <a:pPr algn="ctr" defTabSz="461963"/>
            <a:r>
              <a:rPr lang="en-US" sz="2800" b="1" dirty="0" smtClean="0">
                <a:latin typeface="Arial Rounded MT Bold" pitchFamily="34" charset="0"/>
              </a:rPr>
              <a:t>(</a:t>
            </a:r>
            <a:r>
              <a:rPr lang="en-US" sz="2800" b="1" dirty="0" smtClean="0">
                <a:solidFill>
                  <a:srgbClr val="FFFF00"/>
                </a:solidFill>
                <a:latin typeface="Arial Rounded MT Bold" pitchFamily="34" charset="0"/>
              </a:rPr>
              <a:t>Rev. 13:7-10</a:t>
            </a:r>
            <a:r>
              <a:rPr lang="en-US" sz="2800" b="1" dirty="0" smtClean="0">
                <a:latin typeface="Arial Rounded MT Bold" pitchFamily="34" charset="0"/>
              </a:rPr>
              <a:t>)</a:t>
            </a:r>
          </a:p>
          <a:p>
            <a:pPr algn="ctr" defTabSz="461963"/>
            <a:endParaRPr lang="en-US" sz="2800" b="1" dirty="0" smtClean="0">
              <a:latin typeface="Arial Rounded MT Bold" pitchFamily="34" charset="0"/>
            </a:endParaRPr>
          </a:p>
          <a:p>
            <a:pPr defTabSz="461963"/>
            <a:r>
              <a:rPr lang="en-US" sz="2800" b="1" dirty="0" smtClean="0">
                <a:latin typeface="Arial Rounded MT Bold" pitchFamily="34" charset="0"/>
              </a:rPr>
              <a:t>The imagery is that of a </a:t>
            </a:r>
            <a:r>
              <a:rPr lang="en-US" sz="2800" b="1" dirty="0" smtClean="0">
                <a:solidFill>
                  <a:srgbClr val="FFFF00"/>
                </a:solidFill>
                <a:latin typeface="Arial Rounded MT Bold" pitchFamily="34" charset="0"/>
              </a:rPr>
              <a:t>beast</a:t>
            </a:r>
            <a:r>
              <a:rPr lang="en-US" sz="2800" b="1" dirty="0" smtClean="0">
                <a:latin typeface="Arial Rounded MT Bold" pitchFamily="34" charset="0"/>
              </a:rPr>
              <a:t> versus a </a:t>
            </a:r>
            <a:r>
              <a:rPr lang="en-US" sz="2800" b="1" dirty="0" smtClean="0">
                <a:solidFill>
                  <a:srgbClr val="FFFF00"/>
                </a:solidFill>
                <a:latin typeface="Arial Rounded MT Bold" pitchFamily="34" charset="0"/>
              </a:rPr>
              <a:t>lamb</a:t>
            </a:r>
            <a:r>
              <a:rPr lang="en-US" sz="2800" b="1" dirty="0" smtClean="0">
                <a:latin typeface="Arial Rounded MT Bold" pitchFamily="34" charset="0"/>
              </a:rPr>
              <a:t>	</a:t>
            </a:r>
          </a:p>
          <a:p>
            <a:pPr defTabSz="461963"/>
            <a:endParaRPr lang="en-US" sz="2800" b="1" dirty="0" smtClean="0">
              <a:latin typeface="Arial Rounded MT Bold" pitchFamily="34" charset="0"/>
            </a:endParaRPr>
          </a:p>
          <a:p>
            <a:pPr defTabSz="461963"/>
            <a:r>
              <a:rPr lang="en-US" sz="2800" b="1" dirty="0" smtClean="0">
                <a:latin typeface="Arial Rounded MT Bold" pitchFamily="34" charset="0"/>
              </a:rPr>
              <a:t>The perseverance of the saints is:</a:t>
            </a:r>
          </a:p>
          <a:p>
            <a:pPr defTabSz="461963"/>
            <a:r>
              <a:rPr lang="en-US" sz="2800" b="1" dirty="0" smtClean="0">
                <a:latin typeface="Arial Rounded MT Bold" pitchFamily="34" charset="0"/>
              </a:rPr>
              <a:t>	1.	If anyone is destined for </a:t>
            </a:r>
            <a:r>
              <a:rPr lang="en-US" sz="2800" b="1" dirty="0" smtClean="0">
                <a:solidFill>
                  <a:srgbClr val="FFFF00"/>
                </a:solidFill>
                <a:latin typeface="Arial Rounded MT Bold" pitchFamily="34" charset="0"/>
              </a:rPr>
              <a:t>captivity</a:t>
            </a:r>
            <a:r>
              <a:rPr lang="en-US" sz="2800" b="1" dirty="0" smtClean="0">
                <a:latin typeface="Arial Rounded MT Bold" pitchFamily="34" charset="0"/>
              </a:rPr>
              <a:t> to 				</a:t>
            </a:r>
            <a:r>
              <a:rPr lang="en-US" sz="2800" b="1" dirty="0" smtClean="0">
                <a:solidFill>
                  <a:srgbClr val="FFFF00"/>
                </a:solidFill>
                <a:latin typeface="Arial Rounded MT Bold" pitchFamily="34" charset="0"/>
              </a:rPr>
              <a:t>captivity</a:t>
            </a:r>
            <a:r>
              <a:rPr lang="en-US" sz="2800" b="1" dirty="0" smtClean="0">
                <a:latin typeface="Arial Rounded MT Bold" pitchFamily="34" charset="0"/>
              </a:rPr>
              <a:t> he goes.</a:t>
            </a:r>
          </a:p>
          <a:p>
            <a:pPr defTabSz="461963"/>
            <a:endParaRPr lang="en-US" sz="2800" b="1" dirty="0" smtClean="0">
              <a:latin typeface="Arial Rounded MT Bold" pitchFamily="34" charset="0"/>
            </a:endParaRPr>
          </a:p>
          <a:p>
            <a:pPr defTabSz="461963"/>
            <a:r>
              <a:rPr lang="en-US" sz="2800" b="1" dirty="0" smtClean="0">
                <a:latin typeface="Arial Rounded MT Bold" pitchFamily="34" charset="0"/>
              </a:rPr>
              <a:t>	2.	If anyone kills with the </a:t>
            </a:r>
            <a:r>
              <a:rPr lang="en-US" sz="2800" b="1" dirty="0" smtClean="0">
                <a:solidFill>
                  <a:srgbClr val="FFFF00"/>
                </a:solidFill>
                <a:latin typeface="Arial Rounded MT Bold" pitchFamily="34" charset="0"/>
              </a:rPr>
              <a:t>sword</a:t>
            </a:r>
            <a:r>
              <a:rPr lang="en-US" sz="2800" b="1" dirty="0" smtClean="0">
                <a:latin typeface="Arial Rounded MT Bold" pitchFamily="34" charset="0"/>
              </a:rPr>
              <a:t> with the 			</a:t>
            </a:r>
            <a:r>
              <a:rPr lang="en-US" sz="2800" b="1" dirty="0" smtClean="0">
                <a:solidFill>
                  <a:srgbClr val="FFFF00"/>
                </a:solidFill>
                <a:latin typeface="Arial Rounded MT Bold" pitchFamily="34" charset="0"/>
              </a:rPr>
              <a:t>sword</a:t>
            </a:r>
            <a:r>
              <a:rPr lang="en-US" sz="2800" b="1" dirty="0" smtClean="0">
                <a:latin typeface="Arial Rounded MT Bold" pitchFamily="34" charset="0"/>
              </a:rPr>
              <a:t> they will be killed.</a:t>
            </a: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Lesson 09:  Overcoming Political Persecution</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4401205"/>
          </a:xfrm>
          <a:prstGeom prst="rect">
            <a:avLst/>
          </a:prstGeom>
          <a:noFill/>
        </p:spPr>
        <p:txBody>
          <a:bodyPr wrap="square" rtlCol="0">
            <a:spAutoFit/>
          </a:bodyPr>
          <a:lstStyle/>
          <a:p>
            <a:pPr algn="ctr" defTabSz="461963"/>
            <a:r>
              <a:rPr lang="en-US" sz="2800" b="1" dirty="0" smtClean="0">
                <a:latin typeface="Arial Rounded MT Bold" pitchFamily="34" charset="0"/>
              </a:rPr>
              <a:t>CONCLUSION</a:t>
            </a:r>
          </a:p>
          <a:p>
            <a:pPr defTabSz="461963"/>
            <a:endParaRPr lang="en-US" sz="2800" b="1" dirty="0" smtClean="0">
              <a:latin typeface="Arial Rounded MT Bold" pitchFamily="34" charset="0"/>
            </a:endParaRPr>
          </a:p>
          <a:p>
            <a:pPr defTabSz="461963"/>
            <a:r>
              <a:rPr lang="en-US" sz="2800" b="1" dirty="0" smtClean="0">
                <a:latin typeface="Arial Rounded MT Bold" pitchFamily="34" charset="0"/>
              </a:rPr>
              <a:t>	This is the perseverance of the saints.  The fact that in the everlasting scheme of life, those who persecute the church will meet their doom.  Political persecuting power will not stop or destroy the church.  Overcoming such problems lie in the fact that they will not be ultimately triumphant.  The battle, war, and victory belong to the Lord.</a:t>
            </a: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Lesson 09:  Overcoming Political Persecution</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2677656"/>
          </a:xfrm>
          <a:prstGeom prst="rect">
            <a:avLst/>
          </a:prstGeom>
          <a:noFill/>
        </p:spPr>
        <p:txBody>
          <a:bodyPr wrap="square" rtlCol="0">
            <a:spAutoFit/>
          </a:bodyPr>
          <a:lstStyle/>
          <a:p>
            <a:pPr algn="ctr"/>
            <a:endParaRPr lang="en-US" sz="2800" b="1" dirty="0" smtClean="0">
              <a:latin typeface="Arial Rounded MT Bold" pitchFamily="34" charset="0"/>
            </a:endParaRPr>
          </a:p>
          <a:p>
            <a:pPr algn="ctr"/>
            <a:endParaRPr lang="en-US" sz="2800" b="1" dirty="0" smtClean="0">
              <a:latin typeface="Arial Rounded MT Bold" pitchFamily="34" charset="0"/>
            </a:endParaRPr>
          </a:p>
          <a:p>
            <a:pPr algn="ctr"/>
            <a:r>
              <a:rPr lang="en-US" sz="2800" b="1" dirty="0" smtClean="0">
                <a:latin typeface="Arial Rounded MT Bold" pitchFamily="34" charset="0"/>
              </a:rPr>
              <a:t>NEXT LESSON:</a:t>
            </a:r>
          </a:p>
          <a:p>
            <a:pPr algn="ctr"/>
            <a:endParaRPr lang="en-US" sz="2800" b="1" dirty="0" smtClean="0">
              <a:latin typeface="Arial Rounded MT Bold" pitchFamily="34" charset="0"/>
            </a:endParaRPr>
          </a:p>
          <a:p>
            <a:pPr algn="ctr"/>
            <a:r>
              <a:rPr lang="en-US" sz="2800" b="1" dirty="0" smtClean="0">
                <a:latin typeface="Arial Rounded MT Bold" pitchFamily="34" charset="0"/>
              </a:rPr>
              <a:t>Overcoming False Religion</a:t>
            </a:r>
          </a:p>
          <a:p>
            <a:pPr algn="ctr"/>
            <a:r>
              <a:rPr lang="en-US" sz="2800" b="1" dirty="0" smtClean="0">
                <a:latin typeface="Arial Rounded MT Bold" pitchFamily="34" charset="0"/>
              </a:rPr>
              <a:t>(</a:t>
            </a:r>
            <a:r>
              <a:rPr lang="en-US" sz="2800" b="1" dirty="0" smtClean="0">
                <a:solidFill>
                  <a:srgbClr val="FFFF00"/>
                </a:solidFill>
                <a:latin typeface="Arial Rounded MT Bold" pitchFamily="34" charset="0"/>
              </a:rPr>
              <a:t>Rev. 13:11-18</a:t>
            </a:r>
            <a:r>
              <a:rPr lang="en-US" sz="2800" b="1" dirty="0" smtClean="0">
                <a:latin typeface="Arial Rounded MT Bold" pitchFamily="34" charset="0"/>
              </a:rPr>
              <a:t>)</a:t>
            </a: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Lesson 09:  Overcoming Political Persecution</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reg\Documents\Preaching\Class Ideas\Victory Assured!\VA Cover2.bmp"/>
          <p:cNvPicPr>
            <a:picLocks noChangeAspect="1" noChangeArrowheads="1"/>
          </p:cNvPicPr>
          <p:nvPr/>
        </p:nvPicPr>
        <p:blipFill>
          <a:blip r:embed="rId2" cstate="print"/>
          <a:srcRect t="12500" b="34375"/>
          <a:stretch>
            <a:fillRect/>
          </a:stretch>
        </p:blipFill>
        <p:spPr bwMode="auto">
          <a:xfrm>
            <a:off x="819991" y="484713"/>
            <a:ext cx="7409609" cy="5916087"/>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Greg\Documents\Preaching\Class Ideas\Victory Assured!\VA Cover2.bmp"/>
          <p:cNvPicPr>
            <a:picLocks noChangeAspect="1" noChangeArrowheads="1"/>
          </p:cNvPicPr>
          <p:nvPr/>
        </p:nvPicPr>
        <p:blipFill>
          <a:blip r:embed="rId2" cstate="print"/>
          <a:srcRect t="18993" b="34375"/>
          <a:stretch>
            <a:fillRect/>
          </a:stretch>
        </p:blipFill>
        <p:spPr bwMode="auto">
          <a:xfrm>
            <a:off x="247372" y="381000"/>
            <a:ext cx="8589307" cy="6019799"/>
          </a:xfrm>
          <a:prstGeom prst="rect">
            <a:avLst/>
          </a:prstGeom>
          <a:noFill/>
        </p:spPr>
      </p:pic>
      <p:sp>
        <p:nvSpPr>
          <p:cNvPr id="3" name="TextBox 2"/>
          <p:cNvSpPr txBox="1"/>
          <p:nvPr/>
        </p:nvSpPr>
        <p:spPr>
          <a:xfrm>
            <a:off x="685800" y="4602540"/>
            <a:ext cx="7772400" cy="1015663"/>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3200" b="1" i="1" dirty="0" smtClean="0">
                <a:solidFill>
                  <a:srgbClr val="FFFF00"/>
                </a:solidFill>
                <a:latin typeface="Comic Sans MS" pitchFamily="66" charset="0"/>
              </a:rPr>
              <a:t>Lesson 09:</a:t>
            </a:r>
          </a:p>
          <a:p>
            <a:pPr algn="ctr" defTabSz="461963"/>
            <a:r>
              <a:rPr lang="en-US" sz="2800" b="1" i="1" dirty="0" smtClean="0">
                <a:solidFill>
                  <a:srgbClr val="FFFF00"/>
                </a:solidFill>
                <a:latin typeface="Comic Sans MS" pitchFamily="66" charset="0"/>
              </a:rPr>
              <a:t>Overcoming Political Persecution</a:t>
            </a:r>
            <a:endParaRPr lang="en-US" sz="28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5047536"/>
          </a:xfrm>
          <a:prstGeom prst="rect">
            <a:avLst/>
          </a:prstGeom>
          <a:noFill/>
        </p:spPr>
        <p:txBody>
          <a:bodyPr wrap="square" rtlCol="0">
            <a:spAutoFit/>
          </a:bodyPr>
          <a:lstStyle/>
          <a:p>
            <a:pPr defTabSz="452438"/>
            <a:r>
              <a:rPr lang="en-US" sz="2800" b="1" u="sng" dirty="0" smtClean="0">
                <a:latin typeface="Arial Rounded MT Bold" pitchFamily="34" charset="0"/>
              </a:rPr>
              <a:t>Victory with Jesus Christ</a:t>
            </a:r>
          </a:p>
          <a:p>
            <a:pPr defTabSz="452438"/>
            <a:endParaRPr lang="en-US" sz="1400" b="1" dirty="0" smtClean="0">
              <a:latin typeface="Arial Rounded MT Bold" pitchFamily="34" charset="0"/>
            </a:endParaRPr>
          </a:p>
          <a:p>
            <a:pPr defTabSz="452438"/>
            <a:r>
              <a:rPr lang="en-US" sz="2800" b="1" dirty="0" smtClean="0">
                <a:latin typeface="Arial Rounded MT Bold" pitchFamily="34" charset="0"/>
              </a:rPr>
              <a:t>	1.	Overcoming with the Resurrected Savior 		(1:9-20; 19:11-16).	</a:t>
            </a:r>
          </a:p>
          <a:p>
            <a:pPr defTabSz="452438"/>
            <a:endParaRPr lang="en-US" sz="1400" b="1" dirty="0" smtClean="0">
              <a:latin typeface="Arial Rounded MT Bold" pitchFamily="34" charset="0"/>
            </a:endParaRPr>
          </a:p>
          <a:p>
            <a:pPr defTabSz="452438"/>
            <a:r>
              <a:rPr lang="en-US" sz="2800" b="1" dirty="0" smtClean="0">
                <a:latin typeface="Arial Rounded MT Bold" pitchFamily="34" charset="0"/>
              </a:rPr>
              <a:t>	2.	Overcoming with the Worthy Lamb 				(4:1-5:14).	</a:t>
            </a:r>
          </a:p>
          <a:p>
            <a:pPr defTabSz="452438"/>
            <a:r>
              <a:rPr lang="en-US" sz="2800" b="1" dirty="0" smtClean="0">
                <a:latin typeface="Arial Rounded MT Bold" pitchFamily="34" charset="0"/>
              </a:rPr>
              <a:t> </a:t>
            </a:r>
          </a:p>
          <a:p>
            <a:pPr defTabSz="452438"/>
            <a:r>
              <a:rPr lang="en-US" sz="2800" b="1" u="sng" dirty="0" smtClean="0">
                <a:latin typeface="Arial Rounded MT Bold" pitchFamily="34" charset="0"/>
              </a:rPr>
              <a:t>Victory with the Church--the Letters</a:t>
            </a:r>
          </a:p>
          <a:p>
            <a:pPr defTabSz="452438"/>
            <a:endParaRPr lang="en-US" sz="1400" b="1" dirty="0" smtClean="0">
              <a:latin typeface="Arial Rounded MT Bold" pitchFamily="34" charset="0"/>
            </a:endParaRPr>
          </a:p>
          <a:p>
            <a:pPr defTabSz="452438"/>
            <a:r>
              <a:rPr lang="en-US" sz="2800" b="1" dirty="0" smtClean="0">
                <a:latin typeface="Arial Rounded MT Bold" pitchFamily="34" charset="0"/>
              </a:rPr>
              <a:t>	3.	Overcoming Apathy (2:1-7; 3:14-22).	</a:t>
            </a:r>
          </a:p>
          <a:p>
            <a:pPr defTabSz="452438"/>
            <a:r>
              <a:rPr lang="en-US" sz="2800" b="1" dirty="0" smtClean="0">
                <a:latin typeface="Arial Rounded MT Bold" pitchFamily="34" charset="0"/>
              </a:rPr>
              <a:t>	4.	Overcoming Idolatry (2:8-29)		</a:t>
            </a:r>
          </a:p>
          <a:p>
            <a:pPr defTabSz="452438"/>
            <a:r>
              <a:rPr lang="en-US" sz="2800" b="1" dirty="0" smtClean="0">
                <a:latin typeface="Arial Rounded MT Bold" pitchFamily="34" charset="0"/>
              </a:rPr>
              <a:t>	5.	Overcoming Spiritual Death (3:1-13).</a:t>
            </a: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Victory Assured!  Class Syllabus</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5478423"/>
          </a:xfrm>
          <a:prstGeom prst="rect">
            <a:avLst/>
          </a:prstGeom>
          <a:noFill/>
        </p:spPr>
        <p:txBody>
          <a:bodyPr wrap="square" rtlCol="0">
            <a:spAutoFit/>
          </a:bodyPr>
          <a:lstStyle/>
          <a:p>
            <a:pPr defTabSz="452438"/>
            <a:r>
              <a:rPr lang="en-US" sz="2800" b="1" u="sng" dirty="0" smtClean="0">
                <a:latin typeface="Arial Rounded MT Bold" pitchFamily="34" charset="0"/>
              </a:rPr>
              <a:t>Victory Over Life’s Everyday Battles</a:t>
            </a:r>
          </a:p>
          <a:p>
            <a:pPr defTabSz="452438"/>
            <a:endParaRPr lang="en-US" sz="1400" b="1" dirty="0" smtClean="0">
              <a:latin typeface="Arial Rounded MT Bold" pitchFamily="34" charset="0"/>
            </a:endParaRPr>
          </a:p>
          <a:p>
            <a:pPr defTabSz="452438"/>
            <a:r>
              <a:rPr lang="en-US" sz="2800" b="1" dirty="0" smtClean="0">
                <a:latin typeface="Arial Rounded MT Bold" pitchFamily="34" charset="0"/>
              </a:rPr>
              <a:t>	6	Overcoming Hardship--the Seals 					(6:1-17).		</a:t>
            </a:r>
          </a:p>
          <a:p>
            <a:pPr defTabSz="452438"/>
            <a:r>
              <a:rPr lang="en-US" sz="2800" b="1" dirty="0" smtClean="0">
                <a:latin typeface="Arial Rounded MT Bold" pitchFamily="34" charset="0"/>
              </a:rPr>
              <a:t>	7	Overcoming by Knowing the Warning 			Signs--the Trumpets (8:1-11:19).	</a:t>
            </a:r>
          </a:p>
          <a:p>
            <a:pPr defTabSz="452438"/>
            <a:endParaRPr lang="en-US" sz="1400" b="1" dirty="0" smtClean="0">
              <a:latin typeface="Arial Rounded MT Bold" pitchFamily="34" charset="0"/>
            </a:endParaRPr>
          </a:p>
          <a:p>
            <a:pPr defTabSz="452438"/>
            <a:r>
              <a:rPr lang="en-US" sz="2800" b="1" u="sng" dirty="0" smtClean="0">
                <a:latin typeface="Arial Rounded MT Bold" pitchFamily="34" charset="0"/>
              </a:rPr>
              <a:t>Victory Over Worldliness</a:t>
            </a:r>
          </a:p>
          <a:p>
            <a:pPr defTabSz="452438"/>
            <a:endParaRPr lang="en-US" sz="1400" b="1" dirty="0" smtClean="0">
              <a:latin typeface="Arial Rounded MT Bold" pitchFamily="34" charset="0"/>
            </a:endParaRPr>
          </a:p>
          <a:p>
            <a:pPr defTabSz="452438"/>
            <a:r>
              <a:rPr lang="en-US" sz="2800" b="1" dirty="0" smtClean="0">
                <a:latin typeface="Arial Rounded MT Bold" pitchFamily="34" charset="0"/>
              </a:rPr>
              <a:t>	8	Overcoming Satan (12:1-17).			</a:t>
            </a:r>
          </a:p>
          <a:p>
            <a:pPr defTabSz="452438"/>
            <a:r>
              <a:rPr lang="en-US" sz="2800" b="1" dirty="0" smtClean="0">
                <a:solidFill>
                  <a:srgbClr val="FFFF00"/>
                </a:solidFill>
                <a:latin typeface="Arial Rounded MT Bold" pitchFamily="34" charset="0"/>
              </a:rPr>
              <a:t>	9	Overcoming Political Persecution 					(13:1-10).</a:t>
            </a:r>
          </a:p>
          <a:p>
            <a:pPr defTabSz="452438"/>
            <a:r>
              <a:rPr lang="en-US" sz="2800" b="1" dirty="0" smtClean="0">
                <a:latin typeface="Arial Rounded MT Bold" pitchFamily="34" charset="0"/>
              </a:rPr>
              <a:t>   10	Overcoming False Religion (13:11-18).</a:t>
            </a:r>
          </a:p>
          <a:p>
            <a:pPr defTabSz="452438"/>
            <a:r>
              <a:rPr lang="en-US" sz="2800" b="1" dirty="0" smtClean="0">
                <a:latin typeface="Arial Rounded MT Bold" pitchFamily="34" charset="0"/>
              </a:rPr>
              <a:t>   11	Overcoming Materialism (18:1-24).</a:t>
            </a: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Victory Assured!  Class Syllabus</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2677656"/>
          </a:xfrm>
          <a:prstGeom prst="rect">
            <a:avLst/>
          </a:prstGeom>
          <a:noFill/>
        </p:spPr>
        <p:txBody>
          <a:bodyPr wrap="square" rtlCol="0">
            <a:spAutoFit/>
          </a:bodyPr>
          <a:lstStyle/>
          <a:p>
            <a:pPr defTabSz="452438"/>
            <a:r>
              <a:rPr lang="en-US" sz="2800" b="1" u="sng" dirty="0" smtClean="0">
                <a:latin typeface="Arial Rounded MT Bold" pitchFamily="34" charset="0"/>
              </a:rPr>
              <a:t>Eternal Victory</a:t>
            </a:r>
          </a:p>
          <a:p>
            <a:pPr defTabSz="452438"/>
            <a:endParaRPr lang="en-US" sz="1400" b="1" dirty="0" smtClean="0">
              <a:latin typeface="Arial Rounded MT Bold" pitchFamily="34" charset="0"/>
            </a:endParaRPr>
          </a:p>
          <a:p>
            <a:pPr defTabSz="452438"/>
            <a:r>
              <a:rPr lang="en-US" sz="2800" b="1" dirty="0" smtClean="0">
                <a:latin typeface="Arial Rounded MT Bold" pitchFamily="34" charset="0"/>
              </a:rPr>
              <a:t>	12		Overcoming at the Great Judgment 				(16:1-21; 19:1-21; 20:1-15).		</a:t>
            </a:r>
          </a:p>
          <a:p>
            <a:pPr defTabSz="452438"/>
            <a:endParaRPr lang="en-US" sz="1400" b="1" dirty="0" smtClean="0">
              <a:latin typeface="Arial Rounded MT Bold" pitchFamily="34" charset="0"/>
            </a:endParaRPr>
          </a:p>
          <a:p>
            <a:pPr defTabSz="452438"/>
            <a:r>
              <a:rPr lang="en-US" sz="2800" b="1" dirty="0" smtClean="0">
                <a:latin typeface="Arial Rounded MT Bold" pitchFamily="34" charset="0"/>
              </a:rPr>
              <a:t>	13		The Joy and Rewards of Overcoming 			(7:1-17; 14:1-15:8; 21:1-22:21).	</a:t>
            </a: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Victory Assured!  Class Syllabus</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2677656"/>
          </a:xfrm>
          <a:prstGeom prst="rect">
            <a:avLst/>
          </a:prstGeom>
          <a:noFill/>
        </p:spPr>
        <p:txBody>
          <a:bodyPr wrap="square" rtlCol="0">
            <a:spAutoFit/>
          </a:bodyPr>
          <a:lstStyle/>
          <a:p>
            <a:pPr algn="ctr" defTabSz="461963"/>
            <a:endParaRPr lang="en-US" sz="2800" b="1" dirty="0" smtClean="0">
              <a:latin typeface="Arial Rounded MT Bold" pitchFamily="34" charset="0"/>
            </a:endParaRPr>
          </a:p>
          <a:p>
            <a:pPr algn="ctr" defTabSz="461963"/>
            <a:endParaRPr lang="en-US" sz="2800" b="1" dirty="0" smtClean="0">
              <a:latin typeface="Arial Rounded MT Bold" pitchFamily="34" charset="0"/>
            </a:endParaRPr>
          </a:p>
          <a:p>
            <a:pPr defTabSz="461963"/>
            <a:r>
              <a:rPr lang="en-US" sz="2800" b="1" dirty="0" smtClean="0">
                <a:latin typeface="Arial Rounded MT Bold" pitchFamily="34" charset="0"/>
              </a:rPr>
              <a:t>Let’s read the text together</a:t>
            </a:r>
          </a:p>
          <a:p>
            <a:pPr defTabSz="461963"/>
            <a:endParaRPr lang="en-US" sz="2800" b="1" dirty="0" smtClean="0">
              <a:latin typeface="Arial Rounded MT Bold" pitchFamily="34" charset="0"/>
            </a:endParaRPr>
          </a:p>
          <a:p>
            <a:pPr algn="ctr" defTabSz="461963"/>
            <a:r>
              <a:rPr lang="en-US" sz="2800" b="1" dirty="0" smtClean="0">
                <a:solidFill>
                  <a:srgbClr val="FFFF00"/>
                </a:solidFill>
                <a:latin typeface="Arial Rounded MT Bold" pitchFamily="34" charset="0"/>
              </a:rPr>
              <a:t>Rev. 13:1-10</a:t>
            </a:r>
            <a:r>
              <a:rPr lang="en-US" sz="2800" b="1" dirty="0" smtClean="0">
                <a:latin typeface="Arial Rounded MT Bold" pitchFamily="34" charset="0"/>
              </a:rPr>
              <a:t>.</a:t>
            </a:r>
          </a:p>
          <a:p>
            <a:pPr algn="ctr" defTabSz="461963"/>
            <a:endParaRPr lang="en-US" sz="2800" b="1" dirty="0" smtClean="0">
              <a:latin typeface="Arial Rounded MT Bold" pitchFamily="34" charset="0"/>
            </a:endParaRP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Lesson 09:  Overcoming Political Persecution</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9" name="Picture 7" descr="F:\Powerpoint JPEG Images\25.JPG"/>
          <p:cNvPicPr>
            <a:picLocks noGrp="1" noChangeAspect="1" noChangeArrowheads="1"/>
          </p:cNvPicPr>
          <p:nvPr>
            <p:ph/>
          </p:nvPr>
        </p:nvPicPr>
        <p:blipFill>
          <a:blip r:embed="rId2" cstate="print"/>
          <a:srcRect/>
          <a:stretch>
            <a:fillRect/>
          </a:stretch>
        </p:blipFill>
        <p:spPr>
          <a:xfrm>
            <a:off x="685800" y="612775"/>
            <a:ext cx="7772400" cy="5478463"/>
          </a:xfrm>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4401205"/>
          </a:xfrm>
          <a:prstGeom prst="rect">
            <a:avLst/>
          </a:prstGeom>
          <a:noFill/>
        </p:spPr>
        <p:txBody>
          <a:bodyPr wrap="square" rtlCol="0">
            <a:spAutoFit/>
          </a:bodyPr>
          <a:lstStyle/>
          <a:p>
            <a:pPr algn="ctr" defTabSz="461963"/>
            <a:r>
              <a:rPr lang="en-US" sz="2800" b="1" dirty="0" smtClean="0">
                <a:latin typeface="Arial Rounded MT Bold" pitchFamily="34" charset="0"/>
              </a:rPr>
              <a:t>TWO BEASTS</a:t>
            </a:r>
          </a:p>
          <a:p>
            <a:pPr algn="ctr" defTabSz="461963"/>
            <a:r>
              <a:rPr lang="en-US" sz="2800" b="1" dirty="0" smtClean="0">
                <a:latin typeface="Arial Rounded MT Bold" pitchFamily="34" charset="0"/>
              </a:rPr>
              <a:t>(</a:t>
            </a:r>
            <a:r>
              <a:rPr lang="en-US" sz="2800" b="1" dirty="0" smtClean="0">
                <a:solidFill>
                  <a:srgbClr val="FFFF00"/>
                </a:solidFill>
                <a:latin typeface="Arial Rounded MT Bold" pitchFamily="34" charset="0"/>
              </a:rPr>
              <a:t>Rev. 13:1-10</a:t>
            </a:r>
            <a:r>
              <a:rPr lang="en-US" sz="2800" b="1" dirty="0" smtClean="0">
                <a:latin typeface="Arial Rounded MT Bold" pitchFamily="34" charset="0"/>
              </a:rPr>
              <a:t>)</a:t>
            </a:r>
          </a:p>
          <a:p>
            <a:pPr algn="ctr" defTabSz="461963"/>
            <a:endParaRPr lang="en-US" sz="2800" b="1" dirty="0" smtClean="0">
              <a:latin typeface="Arial Rounded MT Bold" pitchFamily="34" charset="0"/>
            </a:endParaRPr>
          </a:p>
          <a:p>
            <a:pPr defTabSz="461963"/>
            <a:r>
              <a:rPr lang="en-US" sz="2800" b="1" dirty="0" smtClean="0">
                <a:latin typeface="Arial Rounded MT Bold" pitchFamily="34" charset="0"/>
              </a:rPr>
              <a:t>The sea beast (13:1-10) is </a:t>
            </a:r>
            <a:r>
              <a:rPr lang="en-US" sz="2800" b="1" dirty="0" smtClean="0">
                <a:solidFill>
                  <a:srgbClr val="FFFF00"/>
                </a:solidFill>
                <a:latin typeface="Arial Rounded MT Bold" pitchFamily="34" charset="0"/>
              </a:rPr>
              <a:t>the Roman empire</a:t>
            </a:r>
            <a:r>
              <a:rPr lang="en-US" sz="2800" b="1" dirty="0" smtClean="0">
                <a:latin typeface="Arial Rounded MT Bold" pitchFamily="34" charset="0"/>
              </a:rPr>
              <a:t>.</a:t>
            </a:r>
          </a:p>
          <a:p>
            <a:pPr defTabSz="461963"/>
            <a:endParaRPr lang="en-US" sz="2800" b="1" dirty="0" smtClean="0">
              <a:latin typeface="Arial Rounded MT Bold" pitchFamily="34" charset="0"/>
            </a:endParaRPr>
          </a:p>
          <a:p>
            <a:pPr defTabSz="461963"/>
            <a:r>
              <a:rPr lang="en-US" sz="2800" b="1" dirty="0" smtClean="0">
                <a:latin typeface="Arial Rounded MT Bold" pitchFamily="34" charset="0"/>
              </a:rPr>
              <a:t>The earth beast (13:11-18) is </a:t>
            </a:r>
            <a:r>
              <a:rPr lang="en-US" sz="2800" b="1" dirty="0" smtClean="0">
                <a:solidFill>
                  <a:srgbClr val="FFFF00"/>
                </a:solidFill>
                <a:latin typeface="Arial Rounded MT Bold" pitchFamily="34" charset="0"/>
              </a:rPr>
              <a:t>the religious enforcement for the worship of the sea beast</a:t>
            </a:r>
            <a:r>
              <a:rPr lang="en-US" sz="2800" b="1" dirty="0" smtClean="0">
                <a:latin typeface="Arial Rounded MT Bold" pitchFamily="34" charset="0"/>
              </a:rPr>
              <a:t>.</a:t>
            </a:r>
          </a:p>
          <a:p>
            <a:pPr defTabSz="461963"/>
            <a:endParaRPr lang="en-US" sz="2800" b="1" dirty="0" smtClean="0">
              <a:latin typeface="Arial Rounded MT Bold" pitchFamily="34" charset="0"/>
            </a:endParaRPr>
          </a:p>
          <a:p>
            <a:pPr defTabSz="461963"/>
            <a:r>
              <a:rPr lang="en-US" sz="2800" b="1" dirty="0" smtClean="0">
                <a:latin typeface="Arial Rounded MT Bold" pitchFamily="34" charset="0"/>
              </a:rPr>
              <a:t>Another view is that:  one is </a:t>
            </a:r>
            <a:r>
              <a:rPr lang="en-US" sz="2800" b="1" dirty="0" smtClean="0">
                <a:solidFill>
                  <a:srgbClr val="FFFF00"/>
                </a:solidFill>
                <a:latin typeface="Arial Rounded MT Bold" pitchFamily="34" charset="0"/>
              </a:rPr>
              <a:t>pagan</a:t>
            </a:r>
            <a:r>
              <a:rPr lang="en-US" sz="2800" b="1" dirty="0" smtClean="0">
                <a:latin typeface="Arial Rounded MT Bold" pitchFamily="34" charset="0"/>
              </a:rPr>
              <a:t> Rome, and the other is </a:t>
            </a:r>
            <a:r>
              <a:rPr lang="en-US" sz="2800" b="1" dirty="0" smtClean="0">
                <a:solidFill>
                  <a:srgbClr val="FFFF00"/>
                </a:solidFill>
                <a:latin typeface="Arial Rounded MT Bold" pitchFamily="34" charset="0"/>
              </a:rPr>
              <a:t>papal</a:t>
            </a:r>
            <a:r>
              <a:rPr lang="en-US" sz="2800" b="1" dirty="0" smtClean="0">
                <a:latin typeface="Arial Rounded MT Bold" pitchFamily="34" charset="0"/>
              </a:rPr>
              <a:t> Rome.</a:t>
            </a: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Lesson 09:  Overcoming Political Persecution</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3539430"/>
          </a:xfrm>
          <a:prstGeom prst="rect">
            <a:avLst/>
          </a:prstGeom>
          <a:noFill/>
        </p:spPr>
        <p:txBody>
          <a:bodyPr wrap="square" rtlCol="0">
            <a:spAutoFit/>
          </a:bodyPr>
          <a:lstStyle/>
          <a:p>
            <a:pPr algn="ctr" defTabSz="461963"/>
            <a:r>
              <a:rPr lang="en-US" sz="2800" b="1" dirty="0" smtClean="0">
                <a:latin typeface="Arial Rounded MT Bold" pitchFamily="34" charset="0"/>
              </a:rPr>
              <a:t>FOUR BEASTS</a:t>
            </a:r>
          </a:p>
          <a:p>
            <a:pPr algn="ctr" defTabSz="461963"/>
            <a:r>
              <a:rPr lang="en-US" sz="2800" b="1" dirty="0" smtClean="0">
                <a:latin typeface="Arial Rounded MT Bold" pitchFamily="34" charset="0"/>
              </a:rPr>
              <a:t>(</a:t>
            </a:r>
            <a:r>
              <a:rPr lang="en-US" sz="2800" b="1" dirty="0" smtClean="0">
                <a:solidFill>
                  <a:srgbClr val="FFFF00"/>
                </a:solidFill>
                <a:latin typeface="Arial Rounded MT Bold" pitchFamily="34" charset="0"/>
              </a:rPr>
              <a:t>Rev. 13:1-6</a:t>
            </a:r>
            <a:r>
              <a:rPr lang="en-US" sz="2800" b="1" dirty="0" smtClean="0">
                <a:latin typeface="Arial Rounded MT Bold" pitchFamily="34" charset="0"/>
              </a:rPr>
              <a:t>)</a:t>
            </a:r>
          </a:p>
          <a:p>
            <a:pPr algn="ctr" defTabSz="461963"/>
            <a:endParaRPr lang="en-US" sz="2800" b="1" dirty="0" smtClean="0">
              <a:latin typeface="Arial Rounded MT Bold" pitchFamily="34" charset="0"/>
            </a:endParaRPr>
          </a:p>
          <a:p>
            <a:pPr defTabSz="461963"/>
            <a:r>
              <a:rPr lang="en-US" sz="2800" b="1" dirty="0" smtClean="0">
                <a:latin typeface="Arial Rounded MT Bold" pitchFamily="34" charset="0"/>
              </a:rPr>
              <a:t>Jesus’ kingdom is </a:t>
            </a:r>
            <a:r>
              <a:rPr lang="en-US" sz="2800" b="1" dirty="0" smtClean="0">
                <a:solidFill>
                  <a:srgbClr val="FFFF00"/>
                </a:solidFill>
                <a:latin typeface="Arial Rounded MT Bold" pitchFamily="34" charset="0"/>
              </a:rPr>
              <a:t>not of this world </a:t>
            </a:r>
            <a:r>
              <a:rPr lang="en-US" sz="2800" b="1" dirty="0" smtClean="0">
                <a:latin typeface="Arial Rounded MT Bold" pitchFamily="34" charset="0"/>
              </a:rPr>
              <a:t>			(Jn. 18:36).</a:t>
            </a:r>
          </a:p>
          <a:p>
            <a:pPr defTabSz="461963"/>
            <a:endParaRPr lang="en-US" sz="2800" b="1" dirty="0" smtClean="0">
              <a:latin typeface="Arial Rounded MT Bold" pitchFamily="34" charset="0"/>
            </a:endParaRPr>
          </a:p>
          <a:p>
            <a:pPr defTabSz="461963"/>
            <a:r>
              <a:rPr lang="en-US" sz="2800" b="1" dirty="0" smtClean="0">
                <a:latin typeface="Arial Rounded MT Bold" pitchFamily="34" charset="0"/>
              </a:rPr>
              <a:t>Jesus said His kingdom is </a:t>
            </a:r>
            <a:r>
              <a:rPr lang="en-US" sz="2800" b="1" dirty="0" smtClean="0">
                <a:solidFill>
                  <a:srgbClr val="FFFF00"/>
                </a:solidFill>
                <a:latin typeface="Arial Rounded MT Bold" pitchFamily="34" charset="0"/>
              </a:rPr>
              <a:t>within you </a:t>
            </a:r>
            <a:r>
              <a:rPr lang="en-US" sz="2800" b="1" dirty="0" smtClean="0">
                <a:latin typeface="Arial Rounded MT Bold" pitchFamily="34" charset="0"/>
              </a:rPr>
              <a:t>			(Lk. 17:21).</a:t>
            </a: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Lesson 09:  Overcoming Political Persecution</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819</TotalTime>
  <Words>194</Words>
  <Application>Microsoft Office PowerPoint</Application>
  <PresentationFormat>On-screen Show (4:3)</PresentationFormat>
  <Paragraphs>86</Paragraphs>
  <Slides>15</Slides>
  <Notes>0</Notes>
  <HiddenSlides>1</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Greg</dc:creator>
  <cp:lastModifiedBy>Greg</cp:lastModifiedBy>
  <cp:revision>101</cp:revision>
  <dcterms:created xsi:type="dcterms:W3CDTF">2018-09-07T01:00:54Z</dcterms:created>
  <dcterms:modified xsi:type="dcterms:W3CDTF">2019-02-05T00:03:54Z</dcterms:modified>
</cp:coreProperties>
</file>