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260" r:id="rId7"/>
    <p:sldId id="274" r:id="rId8"/>
    <p:sldId id="267" r:id="rId9"/>
    <p:sldId id="275" r:id="rId10"/>
    <p:sldId id="268" r:id="rId11"/>
    <p:sldId id="276" r:id="rId12"/>
    <p:sldId id="277" r:id="rId13"/>
    <p:sldId id="278" r:id="rId14"/>
    <p:sldId id="279" r:id="rId15"/>
    <p:sldId id="280" r:id="rId16"/>
    <p:sldId id="281" r:id="rId17"/>
    <p:sldId id="282" r:id="rId18"/>
    <p:sldId id="283" r:id="rId19"/>
    <p:sldId id="272" r:id="rId20"/>
    <p:sldId id="266" r:id="rId21"/>
    <p:sldId id="273"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36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F12674C-3643-495B-9228-8B1E23F94880}" type="slidenum">
              <a:rPr lang="en-US"/>
              <a:pPr/>
              <a:t>‹#›</a:t>
            </a:fld>
            <a:endParaRPr lang="en-US"/>
          </a:p>
        </p:txBody>
      </p:sp>
    </p:spTree>
  </p:cSld>
  <p:clrMapOvr>
    <a:masterClrMapping/>
  </p:clrMapOvr>
  <p:transition spd="slow" advClick="0" advTm="2608">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3473A-C6E9-4489-9A55-25EC60681E51}"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1141-69A5-4E6B-B88C-628B166EC614}" type="slidenum">
              <a:rPr lang="en-US" smtClean="0"/>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3473A-C6E9-4489-9A55-25EC60681E51}" type="datetimeFigureOut">
              <a:rPr lang="en-US" smtClean="0"/>
              <a:pPr/>
              <a:t>12/10/2018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11141-69A5-4E6B-B88C-628B166EC6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g\Documents\Preaching\Class Ideas\Victory Assured!\VA Cover2.bmp"/>
          <p:cNvPicPr>
            <a:picLocks noChangeAspect="1" noChangeArrowheads="1"/>
          </p:cNvPicPr>
          <p:nvPr/>
        </p:nvPicPr>
        <p:blipFill>
          <a:blip r:embed="rId2" cstate="print"/>
          <a:srcRect t="12500" b="34375"/>
          <a:stretch>
            <a:fillRect/>
          </a:stretch>
        </p:blipFill>
        <p:spPr bwMode="auto">
          <a:xfrm>
            <a:off x="819991" y="484713"/>
            <a:ext cx="7409609" cy="591608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832092"/>
          </a:xfrm>
          <a:prstGeom prst="rect">
            <a:avLst/>
          </a:prstGeom>
          <a:noFill/>
        </p:spPr>
        <p:txBody>
          <a:bodyPr wrap="square" rtlCol="0">
            <a:spAutoFit/>
          </a:bodyPr>
          <a:lstStyle/>
          <a:p>
            <a:pPr algn="ctr" defTabSz="461963"/>
            <a:r>
              <a:rPr lang="en-US" sz="2800" b="1" dirty="0" smtClean="0">
                <a:latin typeface="Arial Rounded MT Bold" pitchFamily="34" charset="0"/>
              </a:rPr>
              <a:t>THE IMAGE OF THE LAMB</a:t>
            </a:r>
          </a:p>
          <a:p>
            <a:pPr algn="ctr" defTabSz="461963"/>
            <a:r>
              <a:rPr lang="en-US" sz="2800" b="1" dirty="0" smtClean="0">
                <a:latin typeface="Arial Rounded MT Bold" pitchFamily="34" charset="0"/>
              </a:rPr>
              <a:t> (in the book of Revelation)</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(1) Jesus Christ:  The Faithful Witness (</a:t>
            </a:r>
            <a:r>
              <a:rPr lang="en-US" sz="2800" dirty="0" smtClean="0">
                <a:solidFill>
                  <a:srgbClr val="FFFF00"/>
                </a:solidFill>
                <a:latin typeface="Arial Rounded MT Bold" pitchFamily="34" charset="0"/>
              </a:rPr>
              <a:t>1:5</a:t>
            </a:r>
            <a:r>
              <a:rPr lang="en-US" sz="2800" dirty="0" smtClean="0">
                <a:latin typeface="Arial Rounded MT Bold" pitchFamily="34" charset="0"/>
              </a:rPr>
              <a:t>)</a:t>
            </a:r>
          </a:p>
          <a:p>
            <a:pPr defTabSz="461963"/>
            <a:r>
              <a:rPr lang="en-US" sz="2800" dirty="0" smtClean="0">
                <a:latin typeface="Arial Rounded MT Bold" pitchFamily="34" charset="0"/>
              </a:rPr>
              <a:t>	1.	The faithful witness (martyr).</a:t>
            </a:r>
          </a:p>
          <a:p>
            <a:pPr defTabSz="461963"/>
            <a:r>
              <a:rPr lang="en-US" sz="2800" dirty="0" smtClean="0">
                <a:latin typeface="Arial Rounded MT Bold" pitchFamily="34" charset="0"/>
              </a:rPr>
              <a:t>	2.	The first-born of the dead.</a:t>
            </a:r>
          </a:p>
          <a:p>
            <a:pPr defTabSz="461963"/>
            <a:r>
              <a:rPr lang="en-US" sz="2800" dirty="0" smtClean="0">
                <a:latin typeface="Arial Rounded MT Bold" pitchFamily="34" charset="0"/>
              </a:rPr>
              <a:t>	3.	The ruler of the kings of the earth.</a:t>
            </a:r>
          </a:p>
          <a:p>
            <a:pPr defTabSz="461963"/>
            <a:r>
              <a:rPr lang="en-US" sz="2800" dirty="0" smtClean="0">
                <a:latin typeface="Arial Rounded MT Bold" pitchFamily="34" charset="0"/>
              </a:rPr>
              <a:t>	4.	The One who loves His own.</a:t>
            </a:r>
          </a:p>
          <a:p>
            <a:pPr defTabSz="461963"/>
            <a:r>
              <a:rPr lang="en-US" sz="2800" dirty="0" smtClean="0">
                <a:latin typeface="Arial Rounded MT Bold" pitchFamily="34" charset="0"/>
              </a:rPr>
              <a:t>	5.	The One who has loosed the brethren 			from their sins.</a:t>
            </a:r>
          </a:p>
          <a:p>
            <a:pPr defTabSz="461963"/>
            <a:endParaRPr lang="en-US" sz="2800" b="1"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693866"/>
          </a:xfrm>
          <a:prstGeom prst="rect">
            <a:avLst/>
          </a:prstGeom>
          <a:noFill/>
        </p:spPr>
        <p:txBody>
          <a:bodyPr wrap="square" rtlCol="0">
            <a:spAutoFit/>
          </a:bodyPr>
          <a:lstStyle/>
          <a:p>
            <a:pPr algn="ctr" defTabSz="461963"/>
            <a:r>
              <a:rPr lang="en-US" sz="2800" b="1" dirty="0" smtClean="0">
                <a:latin typeface="Arial Rounded MT Bold" pitchFamily="34" charset="0"/>
              </a:rPr>
              <a:t>THE IMAGE OF THE LAMB</a:t>
            </a:r>
          </a:p>
          <a:p>
            <a:pPr algn="ctr" defTabSz="461963"/>
            <a:r>
              <a:rPr lang="en-US" sz="2800" b="1" dirty="0" smtClean="0">
                <a:latin typeface="Arial Rounded MT Bold" pitchFamily="34" charset="0"/>
              </a:rPr>
              <a:t> (in the book of Revelation)</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(2) Jesus Christ in the Letters to the Churches.</a:t>
            </a:r>
          </a:p>
          <a:p>
            <a:pPr defTabSz="461963"/>
            <a:endParaRPr lang="en-US" sz="1400" dirty="0" smtClean="0">
              <a:latin typeface="Arial Rounded MT Bold" pitchFamily="34" charset="0"/>
            </a:endParaRPr>
          </a:p>
          <a:p>
            <a:pPr defTabSz="461963"/>
            <a:r>
              <a:rPr lang="en-US" sz="2800" dirty="0" smtClean="0">
                <a:latin typeface="Arial Rounded MT Bold" pitchFamily="34" charset="0"/>
              </a:rPr>
              <a:t>	1.	To the brethren in Ephesus (</a:t>
            </a:r>
            <a:r>
              <a:rPr lang="en-US" sz="2800" dirty="0" smtClean="0">
                <a:solidFill>
                  <a:srgbClr val="FFFF00"/>
                </a:solidFill>
                <a:latin typeface="Arial Rounded MT Bold" pitchFamily="34" charset="0"/>
              </a:rPr>
              <a:t>2:1</a:t>
            </a:r>
            <a:r>
              <a:rPr lang="en-US" sz="2800" dirty="0" smtClean="0">
                <a:latin typeface="Arial Rounded MT Bold" pitchFamily="34" charset="0"/>
              </a:rPr>
              <a:t>)</a:t>
            </a:r>
          </a:p>
          <a:p>
            <a:pPr defTabSz="461963"/>
            <a:r>
              <a:rPr lang="en-US" sz="2800" dirty="0" smtClean="0">
                <a:latin typeface="Arial Rounded MT Bold" pitchFamily="34" charset="0"/>
              </a:rPr>
              <a:t>		</a:t>
            </a:r>
            <a:r>
              <a:rPr lang="en-US" sz="2800" i="1" dirty="0" smtClean="0">
                <a:latin typeface="Arial Rounded MT Bold" pitchFamily="34" charset="0"/>
              </a:rPr>
              <a:t>Jesus is the One who holds the life or 				death of the churches.</a:t>
            </a:r>
          </a:p>
          <a:p>
            <a:pPr defTabSz="461963"/>
            <a:r>
              <a:rPr lang="en-US" sz="2800" dirty="0" smtClean="0">
                <a:latin typeface="Arial Rounded MT Bold" pitchFamily="34" charset="0"/>
              </a:rPr>
              <a:t>	2.	To the brethren in Smyrna (</a:t>
            </a:r>
            <a:r>
              <a:rPr lang="en-US" sz="2800" dirty="0" smtClean="0">
                <a:solidFill>
                  <a:srgbClr val="FFFF00"/>
                </a:solidFill>
                <a:latin typeface="Arial Rounded MT Bold" pitchFamily="34" charset="0"/>
              </a:rPr>
              <a:t>2:8</a:t>
            </a:r>
            <a:r>
              <a:rPr lang="en-US" sz="2800" dirty="0" smtClean="0">
                <a:latin typeface="Arial Rounded MT Bold" pitchFamily="34" charset="0"/>
              </a:rPr>
              <a:t>)</a:t>
            </a:r>
          </a:p>
          <a:p>
            <a:pPr defTabSz="461963"/>
            <a:r>
              <a:rPr lang="en-US" sz="2800" dirty="0" smtClean="0">
                <a:latin typeface="Arial Rounded MT Bold" pitchFamily="34" charset="0"/>
              </a:rPr>
              <a:t>		</a:t>
            </a:r>
            <a:r>
              <a:rPr lang="en-US" sz="2800" i="1" dirty="0" smtClean="0">
                <a:latin typeface="Arial Rounded MT Bold" pitchFamily="34" charset="0"/>
              </a:rPr>
              <a:t>Jesus is the One who is resurrected.</a:t>
            </a:r>
          </a:p>
          <a:p>
            <a:pPr defTabSz="461963"/>
            <a:r>
              <a:rPr lang="en-US" sz="2800" dirty="0" smtClean="0">
                <a:latin typeface="Arial Rounded MT Bold" pitchFamily="34" charset="0"/>
              </a:rPr>
              <a:t>	3.	To the brethren in Pergamum (</a:t>
            </a:r>
            <a:r>
              <a:rPr lang="en-US" sz="2800" dirty="0" smtClean="0">
                <a:solidFill>
                  <a:srgbClr val="FFFF00"/>
                </a:solidFill>
                <a:latin typeface="Arial Rounded MT Bold" pitchFamily="34" charset="0"/>
              </a:rPr>
              <a:t>2:12</a:t>
            </a:r>
            <a:r>
              <a:rPr lang="en-US" sz="2800" dirty="0" smtClean="0">
                <a:latin typeface="Arial Rounded MT Bold" pitchFamily="34" charset="0"/>
              </a:rPr>
              <a:t>)</a:t>
            </a:r>
          </a:p>
          <a:p>
            <a:pPr defTabSz="461963"/>
            <a:r>
              <a:rPr lang="en-US" sz="2800" dirty="0" smtClean="0">
                <a:latin typeface="Arial Rounded MT Bold" pitchFamily="34" charset="0"/>
              </a:rPr>
              <a:t>		</a:t>
            </a:r>
            <a:r>
              <a:rPr lang="en-US" sz="2800" i="1" dirty="0" smtClean="0">
                <a:latin typeface="Arial Rounded MT Bold" pitchFamily="34" charset="0"/>
              </a:rPr>
              <a:t>Jesus is all powerful due to having the 			“right of the sword.”</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262979"/>
          </a:xfrm>
          <a:prstGeom prst="rect">
            <a:avLst/>
          </a:prstGeom>
          <a:noFill/>
        </p:spPr>
        <p:txBody>
          <a:bodyPr wrap="square" rtlCol="0">
            <a:spAutoFit/>
          </a:bodyPr>
          <a:lstStyle/>
          <a:p>
            <a:pPr algn="ctr" defTabSz="461963"/>
            <a:r>
              <a:rPr lang="en-US" sz="2800" b="1" dirty="0" smtClean="0">
                <a:latin typeface="Arial Rounded MT Bold" pitchFamily="34" charset="0"/>
              </a:rPr>
              <a:t>THE IMAGE OF THE LAMB</a:t>
            </a:r>
          </a:p>
          <a:p>
            <a:pPr algn="ctr" defTabSz="461963"/>
            <a:r>
              <a:rPr lang="en-US" sz="2800" b="1" dirty="0" smtClean="0">
                <a:latin typeface="Arial Rounded MT Bold" pitchFamily="34" charset="0"/>
              </a:rPr>
              <a:t> (in the book of Revelation)</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(2) Jesus Christ in the Letters to the Churches.</a:t>
            </a:r>
          </a:p>
          <a:p>
            <a:pPr defTabSz="461963"/>
            <a:endParaRPr lang="en-US" sz="2800" dirty="0" smtClean="0">
              <a:latin typeface="Arial Rounded MT Bold" pitchFamily="34" charset="0"/>
            </a:endParaRPr>
          </a:p>
          <a:p>
            <a:pPr defTabSz="461963"/>
            <a:r>
              <a:rPr lang="en-US" sz="2800" dirty="0" smtClean="0">
                <a:latin typeface="Arial Rounded MT Bold" pitchFamily="34" charset="0"/>
              </a:rPr>
              <a:t>	4.	To the brethren in Thyatira (</a:t>
            </a:r>
            <a:r>
              <a:rPr lang="en-US" sz="2800" dirty="0" smtClean="0">
                <a:solidFill>
                  <a:srgbClr val="FFFF00"/>
                </a:solidFill>
                <a:latin typeface="Arial Rounded MT Bold" pitchFamily="34" charset="0"/>
              </a:rPr>
              <a:t>2:18</a:t>
            </a:r>
            <a:r>
              <a:rPr lang="en-US" sz="2800" dirty="0" smtClean="0">
                <a:latin typeface="Arial Rounded MT Bold" pitchFamily="34" charset="0"/>
              </a:rPr>
              <a:t>)</a:t>
            </a:r>
          </a:p>
          <a:p>
            <a:pPr defTabSz="461963"/>
            <a:r>
              <a:rPr lang="en-US" sz="2800" dirty="0" smtClean="0">
                <a:latin typeface="Arial Rounded MT Bold" pitchFamily="34" charset="0"/>
              </a:rPr>
              <a:t>		</a:t>
            </a:r>
            <a:r>
              <a:rPr lang="en-US" sz="2800" i="1" dirty="0" smtClean="0">
                <a:latin typeface="Arial Rounded MT Bold" pitchFamily="34" charset="0"/>
              </a:rPr>
              <a:t>Jesus is the all-knowing and all-seeing 			One.</a:t>
            </a:r>
          </a:p>
          <a:p>
            <a:pPr defTabSz="461963"/>
            <a:endParaRPr lang="en-US" sz="2800" dirty="0" smtClean="0">
              <a:latin typeface="Arial Rounded MT Bold" pitchFamily="34" charset="0"/>
            </a:endParaRPr>
          </a:p>
          <a:p>
            <a:pPr defTabSz="461963"/>
            <a:r>
              <a:rPr lang="en-US" sz="2800" dirty="0" smtClean="0">
                <a:latin typeface="Arial Rounded MT Bold" pitchFamily="34" charset="0"/>
              </a:rPr>
              <a:t>	5.	To the brethren in Sardis (</a:t>
            </a:r>
            <a:r>
              <a:rPr lang="en-US" sz="2800" dirty="0" smtClean="0">
                <a:solidFill>
                  <a:srgbClr val="FFFF00"/>
                </a:solidFill>
                <a:latin typeface="Arial Rounded MT Bold" pitchFamily="34" charset="0"/>
              </a:rPr>
              <a:t>3:1</a:t>
            </a:r>
            <a:r>
              <a:rPr lang="en-US" sz="2800" dirty="0" smtClean="0">
                <a:latin typeface="Arial Rounded MT Bold" pitchFamily="34" charset="0"/>
              </a:rPr>
              <a:t>)</a:t>
            </a:r>
            <a:r>
              <a:rPr lang="en-US" sz="2800" i="1" dirty="0" smtClean="0">
                <a:latin typeface="Arial Rounded MT Bold" pitchFamily="34" charset="0"/>
              </a:rPr>
              <a:t> </a:t>
            </a:r>
          </a:p>
          <a:p>
            <a:pPr defTabSz="461963"/>
            <a:r>
              <a:rPr lang="en-US" sz="2800" i="1" dirty="0" smtClean="0">
                <a:latin typeface="Arial Rounded MT Bold" pitchFamily="34" charset="0"/>
              </a:rPr>
              <a:t>		Jesus is the One with the wisdom of the 			Spirit holding the fate of the churches.</a:t>
            </a:r>
            <a:endParaRPr lang="en-US" sz="2800"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447645"/>
          </a:xfrm>
          <a:prstGeom prst="rect">
            <a:avLst/>
          </a:prstGeom>
          <a:noFill/>
        </p:spPr>
        <p:txBody>
          <a:bodyPr wrap="square" rtlCol="0">
            <a:spAutoFit/>
          </a:bodyPr>
          <a:lstStyle/>
          <a:p>
            <a:pPr algn="ctr" defTabSz="461963"/>
            <a:r>
              <a:rPr lang="en-US" sz="2800" b="1" dirty="0" smtClean="0">
                <a:latin typeface="Arial Rounded MT Bold" pitchFamily="34" charset="0"/>
              </a:rPr>
              <a:t>THE IMAGE OF THE LAMB</a:t>
            </a:r>
          </a:p>
          <a:p>
            <a:pPr algn="ctr" defTabSz="461963"/>
            <a:r>
              <a:rPr lang="en-US" sz="2800" b="1" dirty="0" smtClean="0">
                <a:latin typeface="Arial Rounded MT Bold" pitchFamily="34" charset="0"/>
              </a:rPr>
              <a:t> (in the book of Revelation)</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(2) Jesus Christ in the Letters to the Churches.</a:t>
            </a:r>
          </a:p>
          <a:p>
            <a:pPr defTabSz="461963"/>
            <a:endParaRPr lang="en-US" sz="2800" dirty="0" smtClean="0">
              <a:latin typeface="Arial Rounded MT Bold" pitchFamily="34" charset="0"/>
            </a:endParaRPr>
          </a:p>
          <a:p>
            <a:pPr defTabSz="461963"/>
            <a:r>
              <a:rPr lang="en-US" sz="2800" dirty="0" smtClean="0">
                <a:latin typeface="Arial Rounded MT Bold" pitchFamily="34" charset="0"/>
              </a:rPr>
              <a:t>	6.	To the brethren in Philadelphia (</a:t>
            </a:r>
            <a:r>
              <a:rPr lang="en-US" sz="2800" dirty="0" smtClean="0">
                <a:solidFill>
                  <a:srgbClr val="FFFF00"/>
                </a:solidFill>
                <a:latin typeface="Arial Rounded MT Bold" pitchFamily="34" charset="0"/>
              </a:rPr>
              <a:t>3:7</a:t>
            </a:r>
            <a:r>
              <a:rPr lang="en-US" sz="2800" dirty="0" smtClean="0">
                <a:latin typeface="Arial Rounded MT Bold" pitchFamily="34" charset="0"/>
              </a:rPr>
              <a:t>)</a:t>
            </a:r>
          </a:p>
          <a:p>
            <a:pPr defTabSz="461963"/>
            <a:r>
              <a:rPr lang="en-US" sz="2400" dirty="0" smtClean="0">
                <a:latin typeface="Arial Rounded MT Bold" pitchFamily="34" charset="0"/>
              </a:rPr>
              <a:t>		</a:t>
            </a:r>
            <a:r>
              <a:rPr lang="en-US" sz="2400" i="1" dirty="0" smtClean="0">
                <a:latin typeface="Arial Rounded MT Bold" pitchFamily="34" charset="0"/>
              </a:rPr>
              <a:t>Jesus is the holy One who is the answer of the 			prophecy of David as the King to come</a:t>
            </a:r>
            <a:r>
              <a:rPr lang="en-US" sz="2400" dirty="0" smtClean="0">
                <a:latin typeface="Arial Rounded MT Bold" pitchFamily="34" charset="0"/>
              </a:rPr>
              <a:t>.</a:t>
            </a:r>
          </a:p>
          <a:p>
            <a:pPr defTabSz="461963"/>
            <a:endParaRPr lang="en-US" sz="2800" dirty="0" smtClean="0">
              <a:latin typeface="Arial Rounded MT Bold" pitchFamily="34" charset="0"/>
            </a:endParaRPr>
          </a:p>
          <a:p>
            <a:pPr defTabSz="461963"/>
            <a:r>
              <a:rPr lang="en-US" sz="2800" dirty="0" smtClean="0">
                <a:latin typeface="Arial Rounded MT Bold" pitchFamily="34" charset="0"/>
              </a:rPr>
              <a:t>	7.	To the brethren in Laodicea (</a:t>
            </a:r>
            <a:r>
              <a:rPr lang="en-US" sz="2800" dirty="0" smtClean="0">
                <a:solidFill>
                  <a:srgbClr val="FFFF00"/>
                </a:solidFill>
                <a:latin typeface="Arial Rounded MT Bold" pitchFamily="34" charset="0"/>
              </a:rPr>
              <a:t>3:14</a:t>
            </a:r>
            <a:r>
              <a:rPr lang="en-US" sz="2800" dirty="0" smtClean="0">
                <a:latin typeface="Arial Rounded MT Bold" pitchFamily="34" charset="0"/>
              </a:rPr>
              <a:t>)</a:t>
            </a:r>
          </a:p>
          <a:p>
            <a:pPr defTabSz="461963"/>
            <a:r>
              <a:rPr lang="en-US" sz="2400" dirty="0" smtClean="0">
                <a:latin typeface="Arial Rounded MT Bold" pitchFamily="34" charset="0"/>
              </a:rPr>
              <a:t>		</a:t>
            </a:r>
            <a:r>
              <a:rPr lang="en-US" sz="2400" i="1" dirty="0" smtClean="0">
                <a:latin typeface="Arial Rounded MT Bold" pitchFamily="34" charset="0"/>
              </a:rPr>
              <a:t>Jesus is the definite One who is always faithful 			and true; He is the source of Creation</a:t>
            </a:r>
            <a:r>
              <a:rPr lang="en-US" sz="2400" dirty="0" smtClean="0">
                <a:latin typeface="Arial Rounded MT Bold" pitchFamily="34" charset="0"/>
              </a:rPr>
              <a:t>.</a:t>
            </a:r>
          </a:p>
          <a:p>
            <a:pPr defTabSz="461963"/>
            <a:endParaRPr lang="en-US" sz="2800" b="1"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985433"/>
          </a:xfrm>
          <a:prstGeom prst="rect">
            <a:avLst/>
          </a:prstGeom>
          <a:noFill/>
        </p:spPr>
        <p:txBody>
          <a:bodyPr wrap="square" rtlCol="0">
            <a:spAutoFit/>
          </a:bodyPr>
          <a:lstStyle/>
          <a:p>
            <a:pPr algn="ctr" defTabSz="461963"/>
            <a:r>
              <a:rPr lang="en-US" sz="2800" b="1" dirty="0" smtClean="0">
                <a:latin typeface="Arial Rounded MT Bold" pitchFamily="34" charset="0"/>
              </a:rPr>
              <a:t>THE IMAGE OF THE LAMB</a:t>
            </a:r>
          </a:p>
          <a:p>
            <a:pPr algn="ctr" defTabSz="461963"/>
            <a:r>
              <a:rPr lang="en-US" sz="2800" b="1" dirty="0" smtClean="0">
                <a:latin typeface="Arial Rounded MT Bold" pitchFamily="34" charset="0"/>
              </a:rPr>
              <a:t> (in the book of Revelation)</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(3) Jesus Christ:  The Alpha and the Omega 	(</a:t>
            </a:r>
            <a:r>
              <a:rPr lang="en-US" sz="2800" dirty="0" smtClean="0">
                <a:solidFill>
                  <a:srgbClr val="FFFF00"/>
                </a:solidFill>
                <a:latin typeface="Arial Rounded MT Bold" pitchFamily="34" charset="0"/>
              </a:rPr>
              <a:t>1:8; 21:6; 22:13</a:t>
            </a:r>
            <a:r>
              <a:rPr lang="en-US" sz="2800" dirty="0" smtClean="0">
                <a:latin typeface="Arial Rounded MT Bold" pitchFamily="34" charset="0"/>
              </a:rPr>
              <a:t>).</a:t>
            </a:r>
          </a:p>
          <a:p>
            <a:pPr defTabSz="461963"/>
            <a:r>
              <a:rPr lang="en-US" sz="2400" dirty="0" smtClean="0">
                <a:latin typeface="Arial Rounded MT Bold" pitchFamily="34" charset="0"/>
              </a:rPr>
              <a:t>		</a:t>
            </a:r>
            <a:r>
              <a:rPr lang="en-US" sz="2400" i="1" dirty="0" smtClean="0">
                <a:latin typeface="Arial Rounded MT Bold" pitchFamily="34" charset="0"/>
              </a:rPr>
              <a:t>Jesus is the first and last, the beginning and the 	end.</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893647"/>
          </a:xfrm>
          <a:prstGeom prst="rect">
            <a:avLst/>
          </a:prstGeom>
          <a:noFill/>
        </p:spPr>
        <p:txBody>
          <a:bodyPr wrap="square" rtlCol="0">
            <a:spAutoFit/>
          </a:bodyPr>
          <a:lstStyle/>
          <a:p>
            <a:pPr algn="ctr" defTabSz="461963"/>
            <a:r>
              <a:rPr lang="en-US" sz="2800" b="1" dirty="0" smtClean="0">
                <a:latin typeface="Arial Rounded MT Bold" pitchFamily="34" charset="0"/>
              </a:rPr>
              <a:t>THE IMAGE OF THE LAMB</a:t>
            </a:r>
          </a:p>
          <a:p>
            <a:pPr algn="ctr" defTabSz="461963"/>
            <a:r>
              <a:rPr lang="en-US" sz="2800" b="1" dirty="0" smtClean="0">
                <a:latin typeface="Arial Rounded MT Bold" pitchFamily="34" charset="0"/>
              </a:rPr>
              <a:t> (in the book of Revelation)</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(4) Jesus Christ: The Lion of the Tribe of 	Judah (</a:t>
            </a:r>
            <a:r>
              <a:rPr lang="en-US" sz="2800" dirty="0" smtClean="0">
                <a:solidFill>
                  <a:srgbClr val="FFFF00"/>
                </a:solidFill>
                <a:latin typeface="Arial Rounded MT Bold" pitchFamily="34" charset="0"/>
              </a:rPr>
              <a:t>Rev. 5:5</a:t>
            </a:r>
            <a:r>
              <a:rPr lang="en-US" sz="2800" dirty="0" smtClean="0">
                <a:latin typeface="Arial Rounded MT Bold" pitchFamily="34" charset="0"/>
              </a:rPr>
              <a:t>). </a:t>
            </a:r>
          </a:p>
          <a:p>
            <a:pPr defTabSz="461963"/>
            <a:r>
              <a:rPr lang="en-US" sz="2400" dirty="0" smtClean="0">
                <a:latin typeface="Arial Rounded MT Bold" pitchFamily="34" charset="0"/>
              </a:rPr>
              <a:t>		</a:t>
            </a:r>
            <a:r>
              <a:rPr lang="en-US" sz="2400" i="1" dirty="0" smtClean="0">
                <a:latin typeface="Arial Rounded MT Bold" pitchFamily="34" charset="0"/>
              </a:rPr>
              <a:t>This description of Jesus confirms Him </a:t>
            </a:r>
            <a:r>
              <a:rPr lang="en-US" sz="2400" i="1" dirty="0" smtClean="0">
                <a:latin typeface="Arial Rounded MT Bold" pitchFamily="34" charset="0"/>
              </a:rPr>
              <a:t>as </a:t>
            </a:r>
            <a:r>
              <a:rPr lang="en-US" sz="2400" i="1" dirty="0" smtClean="0">
                <a:latin typeface="Arial Rounded MT Bold" pitchFamily="34" charset="0"/>
              </a:rPr>
              <a:t>the 	rightful occupant of the throne of 	David.  Jesus is 	the one and only true king of Israel.  David was the 	lion of the tribe of Judah for OT Israel, and Jesus 	Is “the root 	of David”, the lion of the tribe of 	Judah for spiritual Israel (the church).</a:t>
            </a:r>
          </a:p>
          <a:p>
            <a:pPr defTabSz="461963"/>
            <a:endParaRPr lang="en-US" sz="2800" b="1"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570756"/>
          </a:xfrm>
          <a:prstGeom prst="rect">
            <a:avLst/>
          </a:prstGeom>
          <a:noFill/>
        </p:spPr>
        <p:txBody>
          <a:bodyPr wrap="square" rtlCol="0">
            <a:spAutoFit/>
          </a:bodyPr>
          <a:lstStyle/>
          <a:p>
            <a:pPr algn="ctr" defTabSz="461963"/>
            <a:r>
              <a:rPr lang="en-US" sz="2800" b="1" dirty="0" smtClean="0">
                <a:latin typeface="Arial Rounded MT Bold" pitchFamily="34" charset="0"/>
              </a:rPr>
              <a:t>THE IMAGE OF THE LAMB</a:t>
            </a:r>
          </a:p>
          <a:p>
            <a:pPr algn="ctr" defTabSz="461963"/>
            <a:r>
              <a:rPr lang="en-US" sz="2800" b="1" dirty="0" smtClean="0">
                <a:latin typeface="Arial Rounded MT Bold" pitchFamily="34" charset="0"/>
              </a:rPr>
              <a:t> (in the book of Revelation)</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(5) Jesus Christ: The Lamb.</a:t>
            </a:r>
          </a:p>
          <a:p>
            <a:pPr defTabSz="461963"/>
            <a:r>
              <a:rPr lang="en-US" sz="2400" dirty="0" smtClean="0">
                <a:latin typeface="Arial Rounded MT Bold" pitchFamily="34" charset="0"/>
              </a:rPr>
              <a:t>	a.	The slain Lamb (</a:t>
            </a:r>
            <a:r>
              <a:rPr lang="en-US" sz="2400" dirty="0" smtClean="0">
                <a:solidFill>
                  <a:srgbClr val="FFFF00"/>
                </a:solidFill>
                <a:latin typeface="Arial Rounded MT Bold" pitchFamily="34" charset="0"/>
              </a:rPr>
              <a:t>5:6; 7:14; 12:11</a:t>
            </a:r>
            <a:r>
              <a:rPr lang="en-US" sz="2400" dirty="0" smtClean="0">
                <a:latin typeface="Arial Rounded MT Bold" pitchFamily="34" charset="0"/>
              </a:rPr>
              <a:t>).</a:t>
            </a:r>
          </a:p>
          <a:p>
            <a:pPr defTabSz="461963"/>
            <a:r>
              <a:rPr lang="en-US" sz="2400" dirty="0" smtClean="0">
                <a:latin typeface="Arial Rounded MT Bold" pitchFamily="34" charset="0"/>
              </a:rPr>
              <a:t>	b.	The Lamb is to be worshipped 									(</a:t>
            </a:r>
            <a:r>
              <a:rPr lang="en-US" sz="2400" dirty="0" smtClean="0">
                <a:solidFill>
                  <a:srgbClr val="FFFF00"/>
                </a:solidFill>
                <a:latin typeface="Arial Rounded MT Bold" pitchFamily="34" charset="0"/>
              </a:rPr>
              <a:t>5:8; 7:9,10,17; 15:3</a:t>
            </a:r>
            <a:r>
              <a:rPr lang="en-US" sz="2400" dirty="0" smtClean="0">
                <a:latin typeface="Arial Rounded MT Bold" pitchFamily="34" charset="0"/>
              </a:rPr>
              <a:t>).</a:t>
            </a:r>
          </a:p>
          <a:p>
            <a:pPr defTabSz="461963"/>
            <a:r>
              <a:rPr lang="en-US" sz="2400" dirty="0" smtClean="0">
                <a:latin typeface="Arial Rounded MT Bold" pitchFamily="34" charset="0"/>
              </a:rPr>
              <a:t>	c.	The worthy Lamb (</a:t>
            </a:r>
            <a:r>
              <a:rPr lang="en-US" sz="2400" dirty="0" smtClean="0">
                <a:solidFill>
                  <a:srgbClr val="FFFF00"/>
                </a:solidFill>
                <a:latin typeface="Arial Rounded MT Bold" pitchFamily="34" charset="0"/>
              </a:rPr>
              <a:t>5:12,13; 6:1</a:t>
            </a:r>
            <a:r>
              <a:rPr lang="en-US" sz="2400" dirty="0" smtClean="0">
                <a:latin typeface="Arial Rounded MT Bold" pitchFamily="34" charset="0"/>
              </a:rPr>
              <a:t>).</a:t>
            </a:r>
          </a:p>
          <a:p>
            <a:pPr defTabSz="461963"/>
            <a:r>
              <a:rPr lang="en-US" sz="2400" dirty="0" smtClean="0">
                <a:latin typeface="Arial Rounded MT Bold" pitchFamily="34" charset="0"/>
              </a:rPr>
              <a:t>	d.	The wrathful Lamb (</a:t>
            </a:r>
            <a:r>
              <a:rPr lang="en-US" sz="2400" dirty="0" smtClean="0">
                <a:solidFill>
                  <a:srgbClr val="FFFF00"/>
                </a:solidFill>
                <a:latin typeface="Arial Rounded MT Bold" pitchFamily="34" charset="0"/>
              </a:rPr>
              <a:t>6:16; 13:8; 14:10</a:t>
            </a:r>
            <a:r>
              <a:rPr lang="en-US" sz="2400" dirty="0" smtClean="0">
                <a:latin typeface="Arial Rounded MT Bold" pitchFamily="34" charset="0"/>
              </a:rPr>
              <a:t>).</a:t>
            </a:r>
          </a:p>
          <a:p>
            <a:pPr defTabSz="461963"/>
            <a:r>
              <a:rPr lang="en-US" sz="2400" dirty="0" smtClean="0">
                <a:latin typeface="Arial Rounded MT Bold" pitchFamily="34" charset="0"/>
              </a:rPr>
              <a:t>	e.	The Lamb who is to be followed (</a:t>
            </a:r>
            <a:r>
              <a:rPr lang="en-US" sz="2400" dirty="0" smtClean="0">
                <a:solidFill>
                  <a:srgbClr val="FFFF00"/>
                </a:solidFill>
                <a:latin typeface="Arial Rounded MT Bold" pitchFamily="34" charset="0"/>
              </a:rPr>
              <a:t>14:1,4; 21:14</a:t>
            </a:r>
            <a:r>
              <a:rPr lang="en-US" sz="2400" dirty="0" smtClean="0">
                <a:latin typeface="Arial Rounded MT Bold" pitchFamily="34" charset="0"/>
              </a:rPr>
              <a:t>).</a:t>
            </a:r>
          </a:p>
          <a:p>
            <a:pPr defTabSz="461963"/>
            <a:r>
              <a:rPr lang="en-US" sz="2400" dirty="0" smtClean="0">
                <a:latin typeface="Arial Rounded MT Bold" pitchFamily="34" charset="0"/>
              </a:rPr>
              <a:t>	f.	The conquering Lamb (</a:t>
            </a:r>
            <a:r>
              <a:rPr lang="en-US" sz="2400" dirty="0" smtClean="0">
                <a:solidFill>
                  <a:srgbClr val="FFFF00"/>
                </a:solidFill>
                <a:latin typeface="Arial Rounded MT Bold" pitchFamily="34" charset="0"/>
              </a:rPr>
              <a:t>17:14</a:t>
            </a:r>
            <a:r>
              <a:rPr lang="en-US" sz="2400" dirty="0" smtClean="0">
                <a:latin typeface="Arial Rounded MT Bold" pitchFamily="34" charset="0"/>
              </a:rPr>
              <a:t>).</a:t>
            </a:r>
          </a:p>
          <a:p>
            <a:pPr defTabSz="461963"/>
            <a:r>
              <a:rPr lang="en-US" sz="2400" dirty="0" smtClean="0">
                <a:latin typeface="Arial Rounded MT Bold" pitchFamily="34" charset="0"/>
              </a:rPr>
              <a:t>	g.	The Lamb who is to be wed (</a:t>
            </a:r>
            <a:r>
              <a:rPr lang="en-US" sz="2400" dirty="0" smtClean="0">
                <a:solidFill>
                  <a:srgbClr val="FFFF00"/>
                </a:solidFill>
                <a:latin typeface="Arial Rounded MT Bold" pitchFamily="34" charset="0"/>
              </a:rPr>
              <a:t>19:7,9; 21:9</a:t>
            </a:r>
            <a:r>
              <a:rPr lang="en-US" sz="2400" dirty="0" smtClean="0">
                <a:latin typeface="Arial Rounded MT Bold" pitchFamily="34" charset="0"/>
              </a:rPr>
              <a:t>).</a:t>
            </a:r>
          </a:p>
          <a:p>
            <a:pPr defTabSz="461963"/>
            <a:r>
              <a:rPr lang="en-US" sz="2400" dirty="0" smtClean="0">
                <a:latin typeface="Arial Rounded MT Bold" pitchFamily="34" charset="0"/>
              </a:rPr>
              <a:t>	h.	The glorified Lamb (</a:t>
            </a:r>
            <a:r>
              <a:rPr lang="en-US" sz="2400" dirty="0" smtClean="0">
                <a:solidFill>
                  <a:srgbClr val="FFFF00"/>
                </a:solidFill>
                <a:latin typeface="Arial Rounded MT Bold" pitchFamily="34" charset="0"/>
              </a:rPr>
              <a:t>21:22,23; 22:1,3</a:t>
            </a:r>
            <a:r>
              <a:rPr lang="en-US" sz="2400" dirty="0" smtClean="0">
                <a:latin typeface="Arial Rounded MT Bold" pitchFamily="34" charset="0"/>
              </a:rPr>
              <a:t>).</a:t>
            </a:r>
          </a:p>
          <a:p>
            <a:pPr defTabSz="461963"/>
            <a:endParaRPr lang="en-US" sz="2800" b="1"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909310"/>
          </a:xfrm>
          <a:prstGeom prst="rect">
            <a:avLst/>
          </a:prstGeom>
          <a:noFill/>
        </p:spPr>
        <p:txBody>
          <a:bodyPr wrap="square" rtlCol="0">
            <a:spAutoFit/>
          </a:bodyPr>
          <a:lstStyle/>
          <a:p>
            <a:pPr algn="ctr" defTabSz="461963"/>
            <a:r>
              <a:rPr lang="en-US" sz="2800" b="1" dirty="0" smtClean="0">
                <a:latin typeface="Arial Rounded MT Bold" pitchFamily="34" charset="0"/>
              </a:rPr>
              <a:t>THE IMAGE OF THE LAMB</a:t>
            </a:r>
          </a:p>
          <a:p>
            <a:pPr algn="ctr" defTabSz="461963"/>
            <a:r>
              <a:rPr lang="en-US" sz="2800" b="1" dirty="0" smtClean="0">
                <a:latin typeface="Arial Rounded MT Bold" pitchFamily="34" charset="0"/>
              </a:rPr>
              <a:t> (in the book of Revelation)</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(6) Jesus Christ:  The Lord of the Harvest 	(</a:t>
            </a:r>
            <a:r>
              <a:rPr lang="en-US" sz="2800" dirty="0" smtClean="0">
                <a:solidFill>
                  <a:srgbClr val="FFFF00"/>
                </a:solidFill>
                <a:latin typeface="Arial Rounded MT Bold" pitchFamily="34" charset="0"/>
              </a:rPr>
              <a:t>14:14-20</a:t>
            </a:r>
            <a:r>
              <a:rPr lang="en-US" sz="2800" dirty="0" smtClean="0">
                <a:latin typeface="Arial Rounded MT Bold" pitchFamily="34" charset="0"/>
              </a:rPr>
              <a:t>).</a:t>
            </a:r>
          </a:p>
          <a:p>
            <a:pPr defTabSz="461963"/>
            <a:r>
              <a:rPr lang="en-US" sz="2400" dirty="0" smtClean="0">
                <a:latin typeface="Arial Rounded MT Bold" pitchFamily="34" charset="0"/>
              </a:rPr>
              <a:t>		</a:t>
            </a:r>
            <a:r>
              <a:rPr lang="en-US" sz="2400" i="1" dirty="0" smtClean="0">
                <a:latin typeface="Arial Rounded MT Bold" pitchFamily="34" charset="0"/>
              </a:rPr>
              <a:t>When the final reaping and separating is 	done, 	Jesus is in charge (also see Mt. 9:38).</a:t>
            </a:r>
          </a:p>
          <a:p>
            <a:pPr defTabSz="461963"/>
            <a:endParaRPr lang="en-US" sz="1400" dirty="0" smtClean="0">
              <a:latin typeface="Arial Rounded MT Bold" pitchFamily="34" charset="0"/>
            </a:endParaRPr>
          </a:p>
          <a:p>
            <a:pPr defTabSz="461963"/>
            <a:r>
              <a:rPr lang="en-US" sz="2800" dirty="0" smtClean="0">
                <a:latin typeface="Arial Rounded MT Bold" pitchFamily="34" charset="0"/>
              </a:rPr>
              <a:t>(7) Jesus Christ:  The Word of God (</a:t>
            </a:r>
            <a:r>
              <a:rPr lang="en-US" sz="2800" dirty="0" smtClean="0">
                <a:solidFill>
                  <a:srgbClr val="FFFF00"/>
                </a:solidFill>
                <a:latin typeface="Arial Rounded MT Bold" pitchFamily="34" charset="0"/>
              </a:rPr>
              <a:t>19:13</a:t>
            </a:r>
            <a:r>
              <a:rPr lang="en-US" sz="2800" dirty="0" smtClean="0">
                <a:latin typeface="Arial Rounded MT Bold" pitchFamily="34" charset="0"/>
              </a:rPr>
              <a:t>).</a:t>
            </a:r>
          </a:p>
          <a:p>
            <a:pPr defTabSz="461963"/>
            <a:r>
              <a:rPr lang="en-US" sz="2400" i="1" dirty="0" smtClean="0">
                <a:latin typeface="Arial Rounded MT Bold" pitchFamily="34" charset="0"/>
              </a:rPr>
              <a:t>		The robe dipped in blood suggests His forgiving 	nature and the fact that He has been to the cross 	to shed His blood for that forgiveness.  As we read 	the word of God today, we learn of the forgiving 	nature of God through the sacrifice of His Son.</a:t>
            </a:r>
          </a:p>
          <a:p>
            <a:pPr defTabSz="461963"/>
            <a:endParaRPr lang="en-US" sz="2800" b="1"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algn="ctr" defTabSz="461963"/>
            <a:r>
              <a:rPr lang="en-US" sz="2800" b="1" dirty="0" smtClean="0">
                <a:latin typeface="Arial Rounded MT Bold" pitchFamily="34" charset="0"/>
              </a:rPr>
              <a:t>THE IMAGE OF THE LAMB</a:t>
            </a:r>
          </a:p>
          <a:p>
            <a:pPr algn="ctr" defTabSz="461963"/>
            <a:r>
              <a:rPr lang="en-US" sz="2800" b="1" dirty="0" smtClean="0">
                <a:latin typeface="Arial Rounded MT Bold" pitchFamily="34" charset="0"/>
              </a:rPr>
              <a:t> (in the book of Revelation)</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(8) Jesus Christ:  King of Kings and Lord of 	Lords (</a:t>
            </a:r>
            <a:r>
              <a:rPr lang="en-US" sz="2800" dirty="0" smtClean="0">
                <a:solidFill>
                  <a:srgbClr val="FFFF00"/>
                </a:solidFill>
                <a:latin typeface="Arial Rounded MT Bold" pitchFamily="34" charset="0"/>
              </a:rPr>
              <a:t>17:14; 19:16</a:t>
            </a:r>
            <a:r>
              <a:rPr lang="en-US" sz="2800" dirty="0" smtClean="0">
                <a:latin typeface="Arial Rounded MT Bold" pitchFamily="34" charset="0"/>
              </a:rPr>
              <a:t>). </a:t>
            </a:r>
          </a:p>
          <a:p>
            <a:pPr defTabSz="461963"/>
            <a:r>
              <a:rPr lang="en-US" sz="2800" dirty="0" smtClean="0">
                <a:latin typeface="Arial Rounded MT Bold" pitchFamily="34" charset="0"/>
              </a:rPr>
              <a:t>		</a:t>
            </a:r>
            <a:r>
              <a:rPr lang="en-US" sz="2800" i="1" dirty="0" smtClean="0">
                <a:latin typeface="Arial Rounded MT Bold" pitchFamily="34" charset="0"/>
              </a:rPr>
              <a:t>Supreme Ruler and Potentate of all!</a:t>
            </a:r>
            <a:endParaRPr lang="en-US" sz="2800" b="1" i="1" dirty="0" smtClean="0">
              <a:latin typeface="Arial Rounded MT Bold" pitchFamily="34" charset="0"/>
            </a:endParaRP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016758"/>
          </a:xfrm>
          <a:prstGeom prst="rect">
            <a:avLst/>
          </a:prstGeom>
          <a:noFill/>
        </p:spPr>
        <p:txBody>
          <a:bodyPr wrap="square" rtlCol="0">
            <a:spAutoFit/>
          </a:bodyPr>
          <a:lstStyle/>
          <a:p>
            <a:pPr algn="ctr"/>
            <a:r>
              <a:rPr lang="en-US" sz="2800" b="1" dirty="0" smtClean="0">
                <a:latin typeface="Arial Rounded MT Bold" pitchFamily="34" charset="0"/>
              </a:rPr>
              <a:t>CONCLUSION</a:t>
            </a:r>
          </a:p>
          <a:p>
            <a:pPr algn="ctr"/>
            <a:endParaRPr lang="en-US" sz="2800" b="1" dirty="0" smtClean="0">
              <a:latin typeface="Arial Rounded MT Bold" pitchFamily="34" charset="0"/>
            </a:endParaRPr>
          </a:p>
          <a:p>
            <a:pPr defTabSz="461963"/>
            <a:r>
              <a:rPr lang="en-US" sz="2400" dirty="0" smtClean="0">
                <a:latin typeface="Arial Rounded MT Bold" pitchFamily="34" charset="0"/>
              </a:rPr>
              <a:t>	When you begin to feel you are losing the battles around you, turn to the One who has won every battle put before Him, and won the war at the cross!  In our weaknesses we must turn to the worthy One!  He alone is worthy to understand our needs, temptations, fears, and worries.  Jesus is worthy to break the seals of our life and overcome all that Satan does.</a:t>
            </a:r>
          </a:p>
          <a:p>
            <a:pPr defTabSz="461963"/>
            <a:r>
              <a:rPr lang="en-US" sz="2400" dirty="0" smtClean="0">
                <a:latin typeface="Arial Rounded MT Bold" pitchFamily="34" charset="0"/>
              </a:rPr>
              <a:t>	You and I can have our victory assured!  We win because God sits on His throne in heaven, and Jesus Christ is the worthy Lamb who “takes away the sin of the world” (Jn. 1:29).  O, sweet victory!</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reg\Documents\Preaching\Class Ideas\Victory Assured!\VA Cover2.bmp"/>
          <p:cNvPicPr>
            <a:picLocks noChangeAspect="1" noChangeArrowheads="1"/>
          </p:cNvPicPr>
          <p:nvPr/>
        </p:nvPicPr>
        <p:blipFill>
          <a:blip r:embed="rId2" cstate="print"/>
          <a:srcRect t="18993" b="34375"/>
          <a:stretch>
            <a:fillRect/>
          </a:stretch>
        </p:blipFill>
        <p:spPr bwMode="auto">
          <a:xfrm>
            <a:off x="247372" y="381000"/>
            <a:ext cx="8589307" cy="6019799"/>
          </a:xfrm>
          <a:prstGeom prst="rect">
            <a:avLst/>
          </a:prstGeom>
          <a:noFill/>
        </p:spPr>
      </p:pic>
      <p:sp>
        <p:nvSpPr>
          <p:cNvPr id="3" name="TextBox 2"/>
          <p:cNvSpPr txBox="1"/>
          <p:nvPr/>
        </p:nvSpPr>
        <p:spPr>
          <a:xfrm>
            <a:off x="914400" y="4602540"/>
            <a:ext cx="7315200" cy="1015663"/>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3200" b="1" i="1" dirty="0" smtClean="0">
                <a:solidFill>
                  <a:srgbClr val="FFFF00"/>
                </a:solidFill>
                <a:latin typeface="Comic Sans MS" pitchFamily="66" charset="0"/>
              </a:rPr>
              <a:t>Lesson 02:</a:t>
            </a:r>
          </a:p>
          <a:p>
            <a:pPr algn="ctr" defTabSz="461963"/>
            <a:r>
              <a:rPr lang="en-US" sz="2800" b="1" i="1" dirty="0" smtClean="0">
                <a:solidFill>
                  <a:srgbClr val="FFFF00"/>
                </a:solidFill>
                <a:latin typeface="Comic Sans MS" pitchFamily="66" charset="0"/>
              </a:rPr>
              <a:t>Overcoming with the Worthy Lamb</a:t>
            </a:r>
            <a:endParaRPr lang="en-US" sz="28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algn="ctr"/>
            <a:endParaRPr lang="en-US" sz="2800" b="1" dirty="0" smtClean="0">
              <a:latin typeface="Arial Rounded MT Bold" pitchFamily="34" charset="0"/>
            </a:endParaRPr>
          </a:p>
          <a:p>
            <a:pPr algn="ctr"/>
            <a:endParaRPr lang="en-US" sz="2800" b="1" dirty="0" smtClean="0">
              <a:latin typeface="Arial Rounded MT Bold" pitchFamily="34" charset="0"/>
            </a:endParaRPr>
          </a:p>
          <a:p>
            <a:pPr algn="ctr"/>
            <a:r>
              <a:rPr lang="en-US" sz="2800" b="1" dirty="0" smtClean="0">
                <a:latin typeface="Arial Rounded MT Bold" pitchFamily="34" charset="0"/>
              </a:rPr>
              <a:t>NEXT LESSON:</a:t>
            </a:r>
          </a:p>
          <a:p>
            <a:pPr algn="ctr"/>
            <a:endParaRPr lang="en-US" sz="2800" b="1" dirty="0" smtClean="0">
              <a:latin typeface="Arial Rounded MT Bold" pitchFamily="34" charset="0"/>
            </a:endParaRPr>
          </a:p>
          <a:p>
            <a:pPr algn="ctr"/>
            <a:r>
              <a:rPr lang="en-US" sz="2800" b="1" dirty="0" smtClean="0">
                <a:latin typeface="Arial Rounded MT Bold" pitchFamily="34" charset="0"/>
              </a:rPr>
              <a:t>Overcoming Apathy</a:t>
            </a:r>
          </a:p>
          <a:p>
            <a:pPr algn="ctr"/>
            <a:r>
              <a:rPr lang="en-US" sz="2800" b="1" dirty="0" smtClean="0">
                <a:latin typeface="Arial Rounded MT Bold" pitchFamily="34" charset="0"/>
              </a:rPr>
              <a:t>(</a:t>
            </a:r>
            <a:r>
              <a:rPr lang="en-US" sz="2800" b="1" dirty="0" smtClean="0">
                <a:solidFill>
                  <a:srgbClr val="FFFF00"/>
                </a:solidFill>
                <a:latin typeface="Arial Rounded MT Bold" pitchFamily="34" charset="0"/>
              </a:rPr>
              <a:t>Rev. 2:1-7; 3:14-22</a:t>
            </a:r>
            <a:r>
              <a:rPr lang="en-US" sz="2800" b="1" dirty="0" smtClean="0">
                <a:latin typeface="Arial Rounded MT Bold" pitchFamily="34" charset="0"/>
              </a:rPr>
              <a:t>).	</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03:  Overcoming Apathy</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g\Documents\Preaching\Class Ideas\Victory Assured!\VA Cover2.bmp"/>
          <p:cNvPicPr>
            <a:picLocks noChangeAspect="1" noChangeArrowheads="1"/>
          </p:cNvPicPr>
          <p:nvPr/>
        </p:nvPicPr>
        <p:blipFill>
          <a:blip r:embed="rId2" cstate="print"/>
          <a:srcRect t="12500" b="34375"/>
          <a:stretch>
            <a:fillRect/>
          </a:stretch>
        </p:blipFill>
        <p:spPr bwMode="auto">
          <a:xfrm>
            <a:off x="819991" y="484713"/>
            <a:ext cx="7409609" cy="591608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047536"/>
          </a:xfrm>
          <a:prstGeom prst="rect">
            <a:avLst/>
          </a:prstGeom>
          <a:noFill/>
        </p:spPr>
        <p:txBody>
          <a:bodyPr wrap="square" rtlCol="0">
            <a:spAutoFit/>
          </a:bodyPr>
          <a:lstStyle/>
          <a:p>
            <a:pPr defTabSz="452438"/>
            <a:r>
              <a:rPr lang="en-US" sz="2800" b="1" u="sng" dirty="0" smtClean="0">
                <a:latin typeface="Arial Rounded MT Bold" pitchFamily="34" charset="0"/>
              </a:rPr>
              <a:t>Victory with Jesus Christ</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	Overcoming with the Resurrected Savior 		(1:9-20; 19:11-16).	</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2.	</a:t>
            </a:r>
            <a:r>
              <a:rPr lang="en-US" sz="2800" b="1" dirty="0" smtClean="0">
                <a:solidFill>
                  <a:srgbClr val="FFFF00"/>
                </a:solidFill>
                <a:latin typeface="Arial Rounded MT Bold" pitchFamily="34" charset="0"/>
              </a:rPr>
              <a:t>Overcoming with the Worthy Lamb 				(4:1-5:14).	</a:t>
            </a:r>
          </a:p>
          <a:p>
            <a:pPr defTabSz="452438"/>
            <a:r>
              <a:rPr lang="en-US" sz="2800" b="1" dirty="0" smtClean="0">
                <a:latin typeface="Arial Rounded MT Bold" pitchFamily="34" charset="0"/>
              </a:rPr>
              <a:t> </a:t>
            </a:r>
          </a:p>
          <a:p>
            <a:pPr defTabSz="452438"/>
            <a:r>
              <a:rPr lang="en-US" sz="2800" b="1" u="sng" dirty="0" smtClean="0">
                <a:latin typeface="Arial Rounded MT Bold" pitchFamily="34" charset="0"/>
              </a:rPr>
              <a:t>Victory with the Church--the Letters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3.	Overcoming Apathy (2:1-7; 3:14-22).	</a:t>
            </a:r>
          </a:p>
          <a:p>
            <a:pPr defTabSz="452438"/>
            <a:r>
              <a:rPr lang="en-US" sz="2800" b="1" dirty="0" smtClean="0">
                <a:latin typeface="Arial Rounded MT Bold" pitchFamily="34" charset="0"/>
              </a:rPr>
              <a:t>	4.	Overcoming Idolatry (2:8-29)		</a:t>
            </a:r>
          </a:p>
          <a:p>
            <a:pPr defTabSz="452438"/>
            <a:r>
              <a:rPr lang="en-US" sz="2800" b="1" dirty="0" smtClean="0">
                <a:latin typeface="Arial Rounded MT Bold" pitchFamily="34" charset="0"/>
              </a:rPr>
              <a:t>	5.	Overcoming Spiritual Death (3:1-13).</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478423"/>
          </a:xfrm>
          <a:prstGeom prst="rect">
            <a:avLst/>
          </a:prstGeom>
          <a:noFill/>
        </p:spPr>
        <p:txBody>
          <a:bodyPr wrap="square" rtlCol="0">
            <a:spAutoFit/>
          </a:bodyPr>
          <a:lstStyle/>
          <a:p>
            <a:pPr defTabSz="452438"/>
            <a:r>
              <a:rPr lang="en-US" sz="2800" b="1" u="sng" dirty="0" smtClean="0">
                <a:latin typeface="Arial Rounded MT Bold" pitchFamily="34" charset="0"/>
              </a:rPr>
              <a:t>Victory Over Life’s Everyday Battles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6	Overcoming Hardship--the Seals 					(6:1-17).		</a:t>
            </a:r>
          </a:p>
          <a:p>
            <a:pPr defTabSz="452438"/>
            <a:r>
              <a:rPr lang="en-US" sz="2800" b="1" dirty="0" smtClean="0">
                <a:latin typeface="Arial Rounded MT Bold" pitchFamily="34" charset="0"/>
              </a:rPr>
              <a:t>	7	Overcoming by Knowing the Warning 			Signs--the Trumpets (8:1-11:19).	</a:t>
            </a:r>
          </a:p>
          <a:p>
            <a:pPr defTabSz="452438"/>
            <a:endParaRPr lang="en-US" sz="1400" b="1" dirty="0" smtClean="0">
              <a:latin typeface="Arial Rounded MT Bold" pitchFamily="34" charset="0"/>
            </a:endParaRPr>
          </a:p>
          <a:p>
            <a:pPr defTabSz="452438"/>
            <a:r>
              <a:rPr lang="en-US" sz="2800" b="1" u="sng" dirty="0" smtClean="0">
                <a:latin typeface="Arial Rounded MT Bold" pitchFamily="34" charset="0"/>
              </a:rPr>
              <a:t>Victory Over Worldliness</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8	Overcoming Satan (12:1-17).			</a:t>
            </a:r>
          </a:p>
          <a:p>
            <a:pPr defTabSz="452438"/>
            <a:r>
              <a:rPr lang="en-US" sz="2800" b="1" dirty="0" smtClean="0">
                <a:latin typeface="Arial Rounded MT Bold" pitchFamily="34" charset="0"/>
              </a:rPr>
              <a:t>	9	Overcoming Political Persecution 					(13:1-10).	</a:t>
            </a:r>
          </a:p>
          <a:p>
            <a:pPr defTabSz="452438"/>
            <a:r>
              <a:rPr lang="en-US" sz="2800" b="1" dirty="0" smtClean="0">
                <a:latin typeface="Arial Rounded MT Bold" pitchFamily="34" charset="0"/>
              </a:rPr>
              <a:t>   10	Overcoming False Religion (13:11-18).</a:t>
            </a:r>
          </a:p>
          <a:p>
            <a:pPr defTabSz="452438"/>
            <a:r>
              <a:rPr lang="en-US" sz="2800" b="1" dirty="0" smtClean="0">
                <a:latin typeface="Arial Rounded MT Bold" pitchFamily="34" charset="0"/>
              </a:rPr>
              <a:t>   11	Overcoming Materialism (18:1-24).</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2677656"/>
          </a:xfrm>
          <a:prstGeom prst="rect">
            <a:avLst/>
          </a:prstGeom>
          <a:noFill/>
        </p:spPr>
        <p:txBody>
          <a:bodyPr wrap="square" rtlCol="0">
            <a:spAutoFit/>
          </a:bodyPr>
          <a:lstStyle/>
          <a:p>
            <a:pPr defTabSz="452438"/>
            <a:r>
              <a:rPr lang="en-US" sz="2800" b="1" u="sng" dirty="0" smtClean="0">
                <a:latin typeface="Arial Rounded MT Bold" pitchFamily="34" charset="0"/>
              </a:rPr>
              <a:t>Eternal Victory</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12		Overcoming at the Great Judgment 				(16:1-21; 19:1-21; 20:1-15).		</a:t>
            </a:r>
          </a:p>
          <a:p>
            <a:pPr defTabSz="452438"/>
            <a:endParaRPr lang="en-US" sz="1400" b="1" dirty="0" smtClean="0">
              <a:latin typeface="Arial Rounded MT Bold" pitchFamily="34" charset="0"/>
            </a:endParaRPr>
          </a:p>
          <a:p>
            <a:pPr defTabSz="452438"/>
            <a:r>
              <a:rPr lang="en-US" sz="2800" b="1" dirty="0" smtClean="0">
                <a:latin typeface="Arial Rounded MT Bold" pitchFamily="34" charset="0"/>
              </a:rPr>
              <a:t>	13		The Joy and Rewards of Overcoming 			(7:1-17; 14:1-15:8; 21:1-22:21).	</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Victory Assured!  Class Syllabus</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4401205"/>
          </a:xfrm>
          <a:prstGeom prst="rect">
            <a:avLst/>
          </a:prstGeom>
          <a:noFill/>
        </p:spPr>
        <p:txBody>
          <a:bodyPr wrap="square" rtlCol="0">
            <a:spAutoFit/>
          </a:bodyPr>
          <a:lstStyle/>
          <a:p>
            <a:pPr algn="ctr" defTabSz="461963"/>
            <a:r>
              <a:rPr lang="en-US" sz="2800" b="1" dirty="0" smtClean="0">
                <a:latin typeface="Arial Rounded MT Bold" pitchFamily="34" charset="0"/>
              </a:rPr>
              <a:t>OVERCOMING BY THE THRONE OCCUPANT </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4:1-11</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b="1" dirty="0" smtClean="0">
                <a:latin typeface="Arial Rounded MT Bold" pitchFamily="34" charset="0"/>
              </a:rPr>
              <a:t>Qualities of the Throne Occupant: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1.	All powerful (omnipotent).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2.	All knowing (omniscient).</a:t>
            </a:r>
          </a:p>
          <a:p>
            <a:pPr defTabSz="461963"/>
            <a:endParaRPr lang="en-US" sz="2800" b="1" dirty="0" smtClean="0">
              <a:latin typeface="Arial Rounded MT Bold" pitchFamily="34" charset="0"/>
            </a:endParaRPr>
          </a:p>
          <a:p>
            <a:pPr defTabSz="461963"/>
            <a:r>
              <a:rPr lang="en-US" sz="2800" b="1" dirty="0" smtClean="0">
                <a:latin typeface="Arial Rounded MT Bold" pitchFamily="34" charset="0"/>
              </a:rPr>
              <a:t>	3.	All good (</a:t>
            </a:r>
            <a:r>
              <a:rPr lang="en-US" sz="2800" b="1" dirty="0" err="1" smtClean="0">
                <a:latin typeface="Arial Rounded MT Bold" pitchFamily="34" charset="0"/>
              </a:rPr>
              <a:t>omni</a:t>
            </a:r>
            <a:r>
              <a:rPr lang="en-US" sz="2800" b="1" dirty="0" smtClean="0">
                <a:latin typeface="Arial Rounded MT Bold" pitchFamily="34" charset="0"/>
              </a:rPr>
              <a:t>-benevolent).</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F:\Powerpoint JPEG Images\07.JPG"/>
          <p:cNvPicPr>
            <a:picLocks noGrp="1" noChangeAspect="1" noChangeArrowheads="1"/>
          </p:cNvPicPr>
          <p:nvPr>
            <p:ph/>
          </p:nvPr>
        </p:nvPicPr>
        <p:blipFill>
          <a:blip r:embed="rId2" cstate="print"/>
          <a:srcRect/>
          <a:stretch>
            <a:fillRect/>
          </a:stretch>
        </p:blipFill>
        <p:spPr>
          <a:xfrm>
            <a:off x="685800" y="622300"/>
            <a:ext cx="7772400" cy="5461000"/>
          </a:xfrm>
        </p:spPr>
      </p:pic>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Background.png"/>
          <p:cNvPicPr>
            <a:picLocks noChangeAspect="1"/>
          </p:cNvPicPr>
          <p:nvPr/>
        </p:nvPicPr>
        <p:blipFill>
          <a:blip r:embed="rId2" cstate="print">
            <a:lum bright="-20000"/>
          </a:blip>
          <a:stretch>
            <a:fillRect/>
          </a:stretch>
        </p:blipFill>
        <p:spPr>
          <a:xfrm>
            <a:off x="270862" y="762000"/>
            <a:ext cx="8602276" cy="5867400"/>
          </a:xfrm>
          <a:prstGeom prst="rect">
            <a:avLst/>
          </a:prstGeom>
        </p:spPr>
      </p:pic>
      <p:sp>
        <p:nvSpPr>
          <p:cNvPr id="7" name="TextBox 6"/>
          <p:cNvSpPr txBox="1"/>
          <p:nvPr/>
        </p:nvSpPr>
        <p:spPr>
          <a:xfrm>
            <a:off x="533400" y="990600"/>
            <a:ext cx="8153400" cy="5693866"/>
          </a:xfrm>
          <a:prstGeom prst="rect">
            <a:avLst/>
          </a:prstGeom>
          <a:noFill/>
        </p:spPr>
        <p:txBody>
          <a:bodyPr wrap="square" rtlCol="0">
            <a:spAutoFit/>
          </a:bodyPr>
          <a:lstStyle/>
          <a:p>
            <a:pPr algn="ctr" defTabSz="461963"/>
            <a:r>
              <a:rPr lang="en-US" sz="2800" b="1" dirty="0" smtClean="0">
                <a:latin typeface="Arial Rounded MT Bold" pitchFamily="34" charset="0"/>
              </a:rPr>
              <a:t>OVERCOMING BY THE WORTHY LAMB</a:t>
            </a:r>
          </a:p>
          <a:p>
            <a:pPr algn="ctr" defTabSz="461963"/>
            <a:r>
              <a:rPr lang="en-US" sz="2800" b="1" dirty="0" smtClean="0">
                <a:latin typeface="Arial Rounded MT Bold" pitchFamily="34" charset="0"/>
              </a:rPr>
              <a:t>(</a:t>
            </a:r>
            <a:r>
              <a:rPr lang="en-US" sz="2800" b="1" dirty="0" smtClean="0">
                <a:solidFill>
                  <a:srgbClr val="FFFF00"/>
                </a:solidFill>
                <a:latin typeface="Arial Rounded MT Bold" pitchFamily="34" charset="0"/>
              </a:rPr>
              <a:t>Rev. 5:1-14</a:t>
            </a:r>
            <a:r>
              <a:rPr lang="en-US" sz="2800" b="1" dirty="0" smtClean="0">
                <a:latin typeface="Arial Rounded MT Bold" pitchFamily="34" charset="0"/>
              </a:rPr>
              <a:t>)</a:t>
            </a:r>
          </a:p>
          <a:p>
            <a:pPr algn="ctr" defTabSz="461963"/>
            <a:endParaRPr lang="en-US" sz="2800" b="1" dirty="0" smtClean="0">
              <a:latin typeface="Arial Rounded MT Bold" pitchFamily="34" charset="0"/>
            </a:endParaRPr>
          </a:p>
          <a:p>
            <a:pPr defTabSz="461963"/>
            <a:r>
              <a:rPr lang="en-US" sz="2800" dirty="0" smtClean="0">
                <a:latin typeface="Arial Rounded MT Bold" pitchFamily="34" charset="0"/>
              </a:rPr>
              <a:t>Why Jesus is worthy:</a:t>
            </a:r>
          </a:p>
          <a:p>
            <a:pPr defTabSz="461963"/>
            <a:r>
              <a:rPr lang="en-US" sz="2800" dirty="0" smtClean="0">
                <a:latin typeface="Arial Rounded MT Bold" pitchFamily="34" charset="0"/>
              </a:rPr>
              <a:t>	1.	Jesus is </a:t>
            </a:r>
            <a:r>
              <a:rPr lang="en-US" sz="2800" u="sng" dirty="0" smtClean="0">
                <a:latin typeface="Arial Rounded MT Bold" pitchFamily="34" charset="0"/>
              </a:rPr>
              <a:t>deserving</a:t>
            </a:r>
            <a:r>
              <a:rPr lang="en-US" sz="2800" dirty="0" smtClean="0">
                <a:latin typeface="Arial Rounded MT Bold" pitchFamily="34" charset="0"/>
              </a:rPr>
              <a:t> (Heb. 10:10-14).</a:t>
            </a:r>
          </a:p>
          <a:p>
            <a:pPr defTabSz="461963"/>
            <a:r>
              <a:rPr lang="en-US" sz="2800" dirty="0" smtClean="0">
                <a:latin typeface="Arial Rounded MT Bold" pitchFamily="34" charset="0"/>
              </a:rPr>
              <a:t>	2.	Jesus </a:t>
            </a:r>
            <a:r>
              <a:rPr lang="en-US" sz="2800" u="sng" dirty="0" smtClean="0">
                <a:latin typeface="Arial Rounded MT Bold" pitchFamily="34" charset="0"/>
              </a:rPr>
              <a:t>admirable</a:t>
            </a:r>
            <a:r>
              <a:rPr lang="en-US" sz="2800" dirty="0" smtClean="0">
                <a:latin typeface="Arial Rounded MT Bold" pitchFamily="34" charset="0"/>
              </a:rPr>
              <a:t> (Jn. 20:27,28).</a:t>
            </a:r>
          </a:p>
          <a:p>
            <a:pPr defTabSz="461963"/>
            <a:r>
              <a:rPr lang="en-US" sz="2800" dirty="0" smtClean="0">
                <a:latin typeface="Arial Rounded MT Bold" pitchFamily="34" charset="0"/>
              </a:rPr>
              <a:t>	3.	Jesus is </a:t>
            </a:r>
            <a:r>
              <a:rPr lang="en-US" sz="2800" u="sng" dirty="0" smtClean="0">
                <a:latin typeface="Arial Rounded MT Bold" pitchFamily="34" charset="0"/>
              </a:rPr>
              <a:t>excellent</a:t>
            </a:r>
            <a:r>
              <a:rPr lang="en-US" sz="2800" dirty="0" smtClean="0">
                <a:latin typeface="Arial Rounded MT Bold" pitchFamily="34" charset="0"/>
              </a:rPr>
              <a:t> (Heb. 1:3-6).</a:t>
            </a:r>
          </a:p>
          <a:p>
            <a:pPr defTabSz="461963"/>
            <a:r>
              <a:rPr lang="en-US" sz="2800" dirty="0" smtClean="0">
                <a:latin typeface="Arial Rounded MT Bold" pitchFamily="34" charset="0"/>
              </a:rPr>
              <a:t>	4.	Jesus is </a:t>
            </a:r>
            <a:r>
              <a:rPr lang="en-US" sz="2800" u="sng" dirty="0" smtClean="0">
                <a:latin typeface="Arial Rounded MT Bold" pitchFamily="34" charset="0"/>
              </a:rPr>
              <a:t>exemplary</a:t>
            </a:r>
            <a:r>
              <a:rPr lang="en-US" sz="2800" dirty="0" smtClean="0">
                <a:latin typeface="Arial Rounded MT Bold" pitchFamily="34" charset="0"/>
              </a:rPr>
              <a:t> (Jn. 13:15; </a:t>
            </a:r>
          </a:p>
          <a:p>
            <a:pPr defTabSz="461963"/>
            <a:r>
              <a:rPr lang="en-US" sz="2800" dirty="0" smtClean="0">
                <a:latin typeface="Arial Rounded MT Bold" pitchFamily="34" charset="0"/>
              </a:rPr>
              <a:t>			1Cor. 11:1; 1Pet. 2:21; 1Tim. 1:16).</a:t>
            </a:r>
          </a:p>
          <a:p>
            <a:pPr defTabSz="461963"/>
            <a:r>
              <a:rPr lang="en-US" sz="2800" dirty="0" smtClean="0">
                <a:latin typeface="Arial Rounded MT Bold" pitchFamily="34" charset="0"/>
              </a:rPr>
              <a:t>	5.	Jesus is </a:t>
            </a:r>
            <a:r>
              <a:rPr lang="en-US" sz="2800" u="sng" dirty="0" smtClean="0">
                <a:latin typeface="Arial Rounded MT Bold" pitchFamily="34" charset="0"/>
              </a:rPr>
              <a:t>meritorious</a:t>
            </a:r>
            <a:r>
              <a:rPr lang="en-US" sz="2800" dirty="0" smtClean="0">
                <a:latin typeface="Arial Rounded MT Bold" pitchFamily="34" charset="0"/>
              </a:rPr>
              <a:t> (Mt. 2:2; Heb. 1:6).</a:t>
            </a:r>
          </a:p>
          <a:p>
            <a:pPr defTabSz="461963"/>
            <a:endParaRPr lang="en-US" sz="1400" dirty="0" smtClean="0">
              <a:latin typeface="Arial Rounded MT Bold" pitchFamily="34" charset="0"/>
            </a:endParaRPr>
          </a:p>
          <a:p>
            <a:pPr defTabSz="461963"/>
            <a:r>
              <a:rPr lang="en-US" sz="2800" dirty="0" smtClean="0">
                <a:latin typeface="Arial Rounded MT Bold" pitchFamily="34" charset="0"/>
              </a:rPr>
              <a:t>Jesus is the reason we can stand whole before God (Rev. 12:10,11).</a:t>
            </a:r>
          </a:p>
        </p:txBody>
      </p:sp>
      <p:sp>
        <p:nvSpPr>
          <p:cNvPr id="9" name="TextBox 8"/>
          <p:cNvSpPr txBox="1"/>
          <p:nvPr/>
        </p:nvSpPr>
        <p:spPr>
          <a:xfrm>
            <a:off x="304800" y="228600"/>
            <a:ext cx="8534400" cy="461665"/>
          </a:xfrm>
          <a:prstGeom prst="rect">
            <a:avLst/>
          </a:prstGeom>
          <a:solidFill>
            <a:schemeClr val="bg2">
              <a:lumMod val="40000"/>
              <a:lumOff val="60000"/>
            </a:schemeClr>
          </a:solidFill>
          <a:ln w="28575">
            <a:solidFill>
              <a:schemeClr val="tx1"/>
            </a:solidFill>
          </a:ln>
        </p:spPr>
        <p:txBody>
          <a:bodyPr wrap="square" rtlCol="0">
            <a:spAutoFit/>
          </a:bodyPr>
          <a:lstStyle/>
          <a:p>
            <a:pPr algn="ctr" defTabSz="461963"/>
            <a:r>
              <a:rPr lang="en-US" sz="2400" b="1" i="1" dirty="0" smtClean="0">
                <a:solidFill>
                  <a:srgbClr val="FFFF00"/>
                </a:solidFill>
                <a:latin typeface="Comic Sans MS" pitchFamily="66" charset="0"/>
              </a:rPr>
              <a:t>Lesson 02:  Overcoming with the Worthy Lamb</a:t>
            </a:r>
            <a:endParaRPr lang="en-US" sz="2400" b="1" i="1" dirty="0">
              <a:solidFill>
                <a:srgbClr val="FFFF00"/>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F:\Powerpoint JPEG Images\08.JPG"/>
          <p:cNvPicPr>
            <a:picLocks noGrp="1" noChangeAspect="1" noChangeArrowheads="1"/>
          </p:cNvPicPr>
          <p:nvPr>
            <p:ph/>
          </p:nvPr>
        </p:nvPicPr>
        <p:blipFill>
          <a:blip r:embed="rId2" cstate="print"/>
          <a:srcRect/>
          <a:stretch>
            <a:fillRect/>
          </a:stretch>
        </p:blipFill>
        <p:spPr>
          <a:xfrm>
            <a:off x="685800" y="762000"/>
            <a:ext cx="7772400" cy="5181600"/>
          </a:xfrm>
        </p:spPr>
      </p:pic>
    </p:spTree>
  </p:cSld>
  <p:clrMapOvr>
    <a:masterClrMapping/>
  </p:clrMapOvr>
  <p:transition spd="slow">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399</Words>
  <Application>Microsoft Office PowerPoint</Application>
  <PresentationFormat>On-screen Show (4:3)</PresentationFormat>
  <Paragraphs>152</Paragraphs>
  <Slides>22</Slides>
  <Notes>0</Notes>
  <HiddenSlides>2</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Greg</cp:lastModifiedBy>
  <cp:revision>48</cp:revision>
  <dcterms:created xsi:type="dcterms:W3CDTF">2018-09-07T01:00:54Z</dcterms:created>
  <dcterms:modified xsi:type="dcterms:W3CDTF">2018-12-11T00:02:49Z</dcterms:modified>
</cp:coreProperties>
</file>