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3" r:id="rId6"/>
    <p:sldId id="260" r:id="rId7"/>
    <p:sldId id="275" r:id="rId8"/>
    <p:sldId id="264" r:id="rId9"/>
    <p:sldId id="261" r:id="rId10"/>
    <p:sldId id="267" r:id="rId11"/>
    <p:sldId id="268" r:id="rId12"/>
    <p:sldId id="265" r:id="rId13"/>
    <p:sldId id="269" r:id="rId14"/>
    <p:sldId id="271" r:id="rId15"/>
    <p:sldId id="272" r:id="rId16"/>
    <p:sldId id="266" r:id="rId17"/>
    <p:sldId id="273"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3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43473A-C6E9-4489-9A55-25EC60681E51}"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3473A-C6E9-4489-9A55-25EC60681E51}"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3473A-C6E9-4489-9A55-25EC60681E51}"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6F12674C-3643-495B-9228-8B1E23F94880}" type="slidenum">
              <a:rPr lang="en-US"/>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3473A-C6E9-4489-9A55-25EC60681E51}"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43473A-C6E9-4489-9A55-25EC60681E51}"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43473A-C6E9-4489-9A55-25EC60681E51}"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43473A-C6E9-4489-9A55-25EC60681E51}" type="datetimeFigureOut">
              <a:rPr lang="en-US" smtClean="0"/>
              <a:pPr/>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43473A-C6E9-4489-9A55-25EC60681E51}" type="datetimeFigureOut">
              <a:rPr lang="en-US" smtClean="0"/>
              <a:pPr/>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3473A-C6E9-4489-9A55-25EC60681E51}" type="datetimeFigureOut">
              <a:rPr lang="en-US" smtClean="0"/>
              <a:pPr/>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3473A-C6E9-4489-9A55-25EC60681E51}"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3473A-C6E9-4489-9A55-25EC60681E51}"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11141-69A5-4E6B-B88C-628B166EC614}" type="slidenum">
              <a:rPr lang="en-US" smtClean="0"/>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3473A-C6E9-4489-9A55-25EC60681E51}" type="datetimeFigureOut">
              <a:rPr lang="en-US" smtClean="0"/>
              <a:pPr/>
              <a:t>9/25/2018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11141-69A5-4E6B-B88C-628B166EC61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eg\Documents\Preaching\Class Ideas\Victory Assured!\VA Cover2.bmp"/>
          <p:cNvPicPr>
            <a:picLocks noChangeAspect="1" noChangeArrowheads="1"/>
          </p:cNvPicPr>
          <p:nvPr/>
        </p:nvPicPr>
        <p:blipFill>
          <a:blip r:embed="rId2" cstate="print"/>
          <a:srcRect t="12500" b="34375"/>
          <a:stretch>
            <a:fillRect/>
          </a:stretch>
        </p:blipFill>
        <p:spPr bwMode="auto">
          <a:xfrm>
            <a:off x="819991" y="484713"/>
            <a:ext cx="7409609" cy="5916087"/>
          </a:xfrm>
          <a:prstGeom prst="rect">
            <a:avLst/>
          </a:prstGeom>
          <a:noFill/>
        </p:spPr>
      </p:pic>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5478423"/>
          </a:xfrm>
          <a:prstGeom prst="rect">
            <a:avLst/>
          </a:prstGeom>
          <a:noFill/>
        </p:spPr>
        <p:txBody>
          <a:bodyPr wrap="square" rtlCol="0">
            <a:spAutoFit/>
          </a:bodyPr>
          <a:lstStyle/>
          <a:p>
            <a:pPr algn="ctr" defTabSz="461963"/>
            <a:r>
              <a:rPr lang="en-US" sz="2800" b="1" dirty="0" smtClean="0">
                <a:latin typeface="Arial Rounded MT Bold" pitchFamily="34" charset="0"/>
              </a:rPr>
              <a:t>THE IMAGE OF THE RESURRECTED CHRIST (</a:t>
            </a:r>
            <a:r>
              <a:rPr lang="en-US" sz="2800" b="1" dirty="0" smtClean="0">
                <a:solidFill>
                  <a:srgbClr val="FFFF00"/>
                </a:solidFill>
                <a:latin typeface="Arial Rounded MT Bold" pitchFamily="34" charset="0"/>
              </a:rPr>
              <a:t>Rev. 1:9-20</a:t>
            </a:r>
            <a:r>
              <a:rPr lang="en-US" sz="2800" b="1" dirty="0" smtClean="0">
                <a:latin typeface="Arial Rounded MT Bold" pitchFamily="34" charset="0"/>
              </a:rPr>
              <a:t>)</a:t>
            </a:r>
          </a:p>
          <a:p>
            <a:pPr algn="ctr" defTabSz="461963"/>
            <a:endParaRPr lang="en-US" sz="2800" b="1" dirty="0" smtClean="0">
              <a:latin typeface="Arial Rounded MT Bold" pitchFamily="34" charset="0"/>
            </a:endParaRPr>
          </a:p>
          <a:p>
            <a:pPr defTabSz="461963"/>
            <a:r>
              <a:rPr lang="en-US" sz="2800" dirty="0" smtClean="0">
                <a:latin typeface="Arial Rounded MT Bold" pitchFamily="34" charset="0"/>
              </a:rPr>
              <a:t>Twelve designations of the risen Christ:</a:t>
            </a:r>
          </a:p>
          <a:p>
            <a:pPr defTabSz="461963"/>
            <a:r>
              <a:rPr lang="en-US" sz="2800" dirty="0" smtClean="0">
                <a:latin typeface="Arial Rounded MT Bold" pitchFamily="34" charset="0"/>
              </a:rPr>
              <a:t>	5.	Girded across His chest with a golden			 sash.</a:t>
            </a:r>
          </a:p>
          <a:p>
            <a:pPr defTabSz="461963"/>
            <a:endParaRPr lang="en-US" sz="1400" dirty="0" smtClean="0">
              <a:latin typeface="Arial Rounded MT Bold" pitchFamily="34" charset="0"/>
            </a:endParaRPr>
          </a:p>
          <a:p>
            <a:pPr defTabSz="461963"/>
            <a:r>
              <a:rPr lang="en-US" sz="2800" dirty="0" smtClean="0">
                <a:latin typeface="Arial Rounded MT Bold" pitchFamily="34" charset="0"/>
              </a:rPr>
              <a:t>	6.	His head and His hair were white like 				white wool, like snow.</a:t>
            </a:r>
          </a:p>
          <a:p>
            <a:pPr defTabSz="461963"/>
            <a:endParaRPr lang="en-US" sz="1400" dirty="0" smtClean="0">
              <a:latin typeface="Arial Rounded MT Bold" pitchFamily="34" charset="0"/>
            </a:endParaRPr>
          </a:p>
          <a:p>
            <a:pPr defTabSz="461963"/>
            <a:r>
              <a:rPr lang="en-US" sz="2800" dirty="0" smtClean="0">
                <a:latin typeface="Arial Rounded MT Bold" pitchFamily="34" charset="0"/>
              </a:rPr>
              <a:t>	7.	His eyes were like a flame of fire.</a:t>
            </a:r>
          </a:p>
          <a:p>
            <a:pPr defTabSz="461963"/>
            <a:endParaRPr lang="en-US" sz="1400" dirty="0" smtClean="0">
              <a:latin typeface="Arial Rounded MT Bold" pitchFamily="34" charset="0"/>
            </a:endParaRPr>
          </a:p>
          <a:p>
            <a:pPr defTabSz="461963"/>
            <a:r>
              <a:rPr lang="en-US" sz="2800" dirty="0" smtClean="0">
                <a:latin typeface="Arial Rounded MT Bold" pitchFamily="34" charset="0"/>
              </a:rPr>
              <a:t>	8.	His feet </a:t>
            </a:r>
            <a:r>
              <a:rPr lang="en-US" sz="2800" i="1" dirty="0" smtClean="0">
                <a:latin typeface="Arial Rounded MT Bold" pitchFamily="34" charset="0"/>
              </a:rPr>
              <a:t>were</a:t>
            </a:r>
            <a:r>
              <a:rPr lang="en-US" sz="2800" dirty="0" smtClean="0">
                <a:latin typeface="Arial Rounded MT Bold" pitchFamily="34" charset="0"/>
              </a:rPr>
              <a:t> like burnished bronze, 				when it is made to glow in a furnace.</a:t>
            </a: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Lesson 01:  Overcoming with the Resurrected Savior</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6124754"/>
          </a:xfrm>
          <a:prstGeom prst="rect">
            <a:avLst/>
          </a:prstGeom>
          <a:noFill/>
        </p:spPr>
        <p:txBody>
          <a:bodyPr wrap="square" rtlCol="0">
            <a:spAutoFit/>
          </a:bodyPr>
          <a:lstStyle/>
          <a:p>
            <a:pPr algn="ctr" defTabSz="461963"/>
            <a:r>
              <a:rPr lang="en-US" sz="2800" b="1" dirty="0" smtClean="0">
                <a:latin typeface="Arial Rounded MT Bold" pitchFamily="34" charset="0"/>
              </a:rPr>
              <a:t>THE IMAGE OF THE RESURRECTED CHRIST (</a:t>
            </a:r>
            <a:r>
              <a:rPr lang="en-US" sz="2800" b="1" dirty="0" smtClean="0">
                <a:solidFill>
                  <a:srgbClr val="FFFF00"/>
                </a:solidFill>
                <a:latin typeface="Arial Rounded MT Bold" pitchFamily="34" charset="0"/>
              </a:rPr>
              <a:t>Rev. 1:9-20</a:t>
            </a:r>
            <a:r>
              <a:rPr lang="en-US" sz="2800" b="1" dirty="0" smtClean="0">
                <a:latin typeface="Arial Rounded MT Bold" pitchFamily="34" charset="0"/>
              </a:rPr>
              <a:t>)</a:t>
            </a:r>
          </a:p>
          <a:p>
            <a:pPr algn="ctr" defTabSz="461963"/>
            <a:endParaRPr lang="en-US" sz="2800" b="1" dirty="0" smtClean="0">
              <a:latin typeface="Arial Rounded MT Bold" pitchFamily="34" charset="0"/>
            </a:endParaRPr>
          </a:p>
          <a:p>
            <a:pPr defTabSz="461963"/>
            <a:r>
              <a:rPr lang="en-US" sz="2800" dirty="0" smtClean="0">
                <a:latin typeface="Arial Rounded MT Bold" pitchFamily="34" charset="0"/>
              </a:rPr>
              <a:t>Twelve designations of the risen Christ:</a:t>
            </a:r>
          </a:p>
          <a:p>
            <a:pPr defTabSz="461963"/>
            <a:r>
              <a:rPr lang="en-US" sz="2800" dirty="0" smtClean="0">
                <a:latin typeface="Arial Rounded MT Bold" pitchFamily="34" charset="0"/>
              </a:rPr>
              <a:t>	9.	His voice </a:t>
            </a:r>
            <a:r>
              <a:rPr lang="en-US" sz="2800" i="1" dirty="0" smtClean="0">
                <a:latin typeface="Arial Rounded MT Bold" pitchFamily="34" charset="0"/>
              </a:rPr>
              <a:t>was</a:t>
            </a:r>
            <a:r>
              <a:rPr lang="en-US" sz="2800" dirty="0" smtClean="0">
                <a:latin typeface="Arial Rounded MT Bold" pitchFamily="34" charset="0"/>
              </a:rPr>
              <a:t> like the sound of many 				waters.</a:t>
            </a:r>
          </a:p>
          <a:p>
            <a:pPr defTabSz="461963"/>
            <a:endParaRPr lang="en-US" sz="1400" dirty="0" smtClean="0">
              <a:latin typeface="Arial Rounded MT Bold" pitchFamily="34" charset="0"/>
            </a:endParaRPr>
          </a:p>
          <a:p>
            <a:pPr defTabSz="461963"/>
            <a:r>
              <a:rPr lang="en-US" sz="2800" dirty="0" smtClean="0">
                <a:latin typeface="Arial Rounded MT Bold" pitchFamily="34" charset="0"/>
              </a:rPr>
              <a:t>	10.In His right hand He held seven stars.</a:t>
            </a:r>
          </a:p>
          <a:p>
            <a:pPr defTabSz="461963"/>
            <a:endParaRPr lang="en-US" sz="1400" dirty="0" smtClean="0">
              <a:latin typeface="Arial Rounded MT Bold" pitchFamily="34" charset="0"/>
            </a:endParaRPr>
          </a:p>
          <a:p>
            <a:pPr defTabSz="461963"/>
            <a:r>
              <a:rPr lang="en-US" sz="2800" dirty="0" smtClean="0">
                <a:latin typeface="Arial Rounded MT Bold" pitchFamily="34" charset="0"/>
              </a:rPr>
              <a:t>	11.Out of His mouth came a sharp two-				edged sword.</a:t>
            </a:r>
          </a:p>
          <a:p>
            <a:pPr defTabSz="461963"/>
            <a:endParaRPr lang="en-US" sz="1400" dirty="0" smtClean="0">
              <a:latin typeface="Arial Rounded MT Bold" pitchFamily="34" charset="0"/>
            </a:endParaRPr>
          </a:p>
          <a:p>
            <a:pPr defTabSz="461963"/>
            <a:r>
              <a:rPr lang="en-US" sz="2800" dirty="0" smtClean="0">
                <a:latin typeface="Arial Rounded MT Bold" pitchFamily="34" charset="0"/>
              </a:rPr>
              <a:t>	12.His face was like the sun shining in its 			strength.</a:t>
            </a:r>
          </a:p>
          <a:p>
            <a:pPr defTabSz="461963"/>
            <a:endParaRPr lang="en-US" sz="2800" b="1" dirty="0" smtClean="0">
              <a:latin typeface="Arial Rounded MT Bold" pitchFamily="34" charset="0"/>
            </a:endParaRP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Lesson 01:  Overcoming with the Resurrected Savior</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5078313"/>
          </a:xfrm>
          <a:prstGeom prst="rect">
            <a:avLst/>
          </a:prstGeom>
          <a:noFill/>
        </p:spPr>
        <p:txBody>
          <a:bodyPr wrap="square" rtlCol="0">
            <a:spAutoFit/>
          </a:bodyPr>
          <a:lstStyle/>
          <a:p>
            <a:pPr algn="ctr"/>
            <a:r>
              <a:rPr lang="en-US" sz="2800" b="1" dirty="0" smtClean="0">
                <a:latin typeface="Arial Rounded MT Bold" pitchFamily="34" charset="0"/>
              </a:rPr>
              <a:t>OVERCOMING BY THE VICTORIOUS CHRIST (</a:t>
            </a:r>
            <a:r>
              <a:rPr lang="en-US" sz="2800" b="1" dirty="0" smtClean="0">
                <a:solidFill>
                  <a:srgbClr val="FFFF00"/>
                </a:solidFill>
                <a:latin typeface="Arial Rounded MT Bold" pitchFamily="34" charset="0"/>
              </a:rPr>
              <a:t>Rev. 19:11-21</a:t>
            </a:r>
            <a:r>
              <a:rPr lang="en-US" sz="2800" b="1" dirty="0" smtClean="0">
                <a:latin typeface="Arial Rounded MT Bold" pitchFamily="34" charset="0"/>
              </a:rPr>
              <a:t>)</a:t>
            </a:r>
          </a:p>
          <a:p>
            <a:pPr algn="ctr"/>
            <a:endParaRPr lang="en-US" sz="2800" b="1" dirty="0" smtClean="0">
              <a:latin typeface="Arial Rounded MT Bold" pitchFamily="34" charset="0"/>
            </a:endParaRPr>
          </a:p>
          <a:p>
            <a:r>
              <a:rPr lang="en-US" sz="2400" b="1" dirty="0" smtClean="0">
                <a:latin typeface="Arial Rounded MT Bold" pitchFamily="34" charset="0"/>
              </a:rPr>
              <a:t>Jesus is riding on a white horse, which symbolizes purity.  He has many crowns upon His head and His characteristic names are “Faithful and True.”  His name for recognition is “The Word of God.”  His robe is dipped in blood, which shows He has been to the cross and shed His blood.  Now He rides into battle with a sharp sword and rod of iron.  He will smite the nations and put those who oppose into the great winepress of the wrath of God.  This is the victorious Christ whom we serve!</a:t>
            </a: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Lesson 01:  Overcoming with the Resurrected Savior</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5447645"/>
          </a:xfrm>
          <a:prstGeom prst="rect">
            <a:avLst/>
          </a:prstGeom>
          <a:noFill/>
        </p:spPr>
        <p:txBody>
          <a:bodyPr wrap="square" rtlCol="0">
            <a:spAutoFit/>
          </a:bodyPr>
          <a:lstStyle/>
          <a:p>
            <a:pPr algn="ctr"/>
            <a:r>
              <a:rPr lang="en-US" sz="2800" b="1" dirty="0" smtClean="0">
                <a:latin typeface="Arial Rounded MT Bold" pitchFamily="34" charset="0"/>
              </a:rPr>
              <a:t>OVERCOMING BY THE VICTORIOUS CHRIST (</a:t>
            </a:r>
            <a:r>
              <a:rPr lang="en-US" sz="2800" b="1" dirty="0" smtClean="0">
                <a:solidFill>
                  <a:srgbClr val="FFFF00"/>
                </a:solidFill>
                <a:latin typeface="Arial Rounded MT Bold" pitchFamily="34" charset="0"/>
              </a:rPr>
              <a:t>Rev. 19:11-21</a:t>
            </a:r>
            <a:r>
              <a:rPr lang="en-US" sz="2800" b="1" dirty="0" smtClean="0">
                <a:latin typeface="Arial Rounded MT Bold" pitchFamily="34" charset="0"/>
              </a:rPr>
              <a:t>)</a:t>
            </a:r>
          </a:p>
          <a:p>
            <a:pPr algn="ctr"/>
            <a:endParaRPr lang="en-US" sz="2800" b="1" dirty="0" smtClean="0">
              <a:latin typeface="Arial Rounded MT Bold" pitchFamily="34" charset="0"/>
            </a:endParaRPr>
          </a:p>
          <a:p>
            <a:r>
              <a:rPr lang="en-US" sz="2400" b="1" dirty="0" smtClean="0">
                <a:latin typeface="Arial Rounded MT Bold" pitchFamily="34" charset="0"/>
              </a:rPr>
              <a:t>Notice that as He comes out to do battle there is an army following Him.  They are dressed in fine linen white and clean.  They also ride on white horses.  The vision is thrilling and the message is clear.  	As we go out to do battle with the forces of evil, we follow a Christ who has overcome.  We follow a Christ who has made us pure and has enlisted us into His army.  We follow a Christ who can and will defeat His enemies.  The real winners are those who follow this King.  He will rule and reign and His people will rule and reign right behind him.</a:t>
            </a: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Lesson 01:  Overcoming with the Resurrected Savior</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5201424"/>
          </a:xfrm>
          <a:prstGeom prst="rect">
            <a:avLst/>
          </a:prstGeom>
          <a:noFill/>
        </p:spPr>
        <p:txBody>
          <a:bodyPr wrap="square" rtlCol="0">
            <a:spAutoFit/>
          </a:bodyPr>
          <a:lstStyle/>
          <a:p>
            <a:pPr algn="ctr"/>
            <a:r>
              <a:rPr lang="en-US" sz="2800" b="1" dirty="0" smtClean="0">
                <a:latin typeface="Arial Rounded MT Bold" pitchFamily="34" charset="0"/>
              </a:rPr>
              <a:t>CONCLUSION</a:t>
            </a:r>
          </a:p>
          <a:p>
            <a:pPr algn="ctr"/>
            <a:endParaRPr lang="en-US" sz="2800" b="1" dirty="0" smtClean="0">
              <a:latin typeface="Arial Rounded MT Bold" pitchFamily="34" charset="0"/>
            </a:endParaRPr>
          </a:p>
          <a:p>
            <a:r>
              <a:rPr lang="en-US" sz="2800" dirty="0" smtClean="0">
                <a:latin typeface="Arial Rounded MT Bold" pitchFamily="34" charset="0"/>
              </a:rPr>
              <a:t>Victory is assured!  We can be winners when the world declares us to be losers.  We can win in life because we are on the right side--Christ’s side.</a:t>
            </a:r>
          </a:p>
          <a:p>
            <a:endParaRPr lang="en-US" sz="2800" dirty="0" smtClean="0">
              <a:latin typeface="Arial Rounded MT Bold" pitchFamily="34" charset="0"/>
            </a:endParaRPr>
          </a:p>
          <a:p>
            <a:r>
              <a:rPr lang="en-US" sz="2800" dirty="0" smtClean="0">
                <a:latin typeface="Arial Rounded MT Bold" pitchFamily="34" charset="0"/>
              </a:rPr>
              <a:t>We can live each day victoriously because we are spiritually fit for battle.  We are clean and pure.  Jesus leads us in triumph over our enemies (2Cor. 2:14,15).</a:t>
            </a:r>
          </a:p>
          <a:p>
            <a:endParaRPr lang="en-US" sz="2400" b="1" dirty="0" smtClean="0">
              <a:latin typeface="Arial Rounded MT Bold" pitchFamily="34" charset="0"/>
            </a:endParaRP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Lesson 01:  Overcoming with the Resurrected Savior</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5478423"/>
          </a:xfrm>
          <a:prstGeom prst="rect">
            <a:avLst/>
          </a:prstGeom>
          <a:noFill/>
        </p:spPr>
        <p:txBody>
          <a:bodyPr wrap="square" rtlCol="0">
            <a:spAutoFit/>
          </a:bodyPr>
          <a:lstStyle/>
          <a:p>
            <a:pPr algn="ctr"/>
            <a:r>
              <a:rPr lang="en-US" sz="2800" b="1" dirty="0" smtClean="0">
                <a:latin typeface="Arial Rounded MT Bold" pitchFamily="34" charset="0"/>
              </a:rPr>
              <a:t>CONCLUSION</a:t>
            </a:r>
          </a:p>
          <a:p>
            <a:pPr algn="ctr"/>
            <a:endParaRPr lang="en-US" sz="2800" b="1" dirty="0" smtClean="0">
              <a:latin typeface="Arial Rounded MT Bold" pitchFamily="34" charset="0"/>
            </a:endParaRPr>
          </a:p>
          <a:p>
            <a:r>
              <a:rPr lang="en-US" sz="2800" dirty="0" smtClean="0">
                <a:latin typeface="Arial Rounded MT Bold" pitchFamily="34" charset="0"/>
              </a:rPr>
              <a:t>No need to worry.  No need to give up.  No need to be discouraged.  Christians serve a risen Christ who will lead His people triumphantly to victory.  What a great message to remember everyday! </a:t>
            </a:r>
          </a:p>
          <a:p>
            <a:endParaRPr lang="en-US" sz="1400" dirty="0" smtClean="0">
              <a:latin typeface="Arial Rounded MT Bold" pitchFamily="34" charset="0"/>
            </a:endParaRPr>
          </a:p>
          <a:p>
            <a:r>
              <a:rPr lang="en-US" sz="2800" dirty="0" smtClean="0">
                <a:latin typeface="Arial Rounded MT Bold" pitchFamily="34" charset="0"/>
              </a:rPr>
              <a:t>When it is all over,  Christians who are faithful to the end are the victors.  We are the victors because we serve our Lord who has come back from the dead, and now leads us on to victory!</a:t>
            </a:r>
            <a:endParaRPr lang="en-US" sz="2400" b="1" dirty="0" smtClean="0">
              <a:latin typeface="Arial Rounded MT Bold" pitchFamily="34" charset="0"/>
            </a:endParaRP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Lesson 01:  Overcoming with the Resurrected Savior</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2677656"/>
          </a:xfrm>
          <a:prstGeom prst="rect">
            <a:avLst/>
          </a:prstGeom>
          <a:noFill/>
        </p:spPr>
        <p:txBody>
          <a:bodyPr wrap="square" rtlCol="0">
            <a:spAutoFit/>
          </a:bodyPr>
          <a:lstStyle/>
          <a:p>
            <a:pPr algn="ctr"/>
            <a:endParaRPr lang="en-US" sz="2800" b="1" dirty="0" smtClean="0">
              <a:latin typeface="Arial Rounded MT Bold" pitchFamily="34" charset="0"/>
            </a:endParaRPr>
          </a:p>
          <a:p>
            <a:pPr algn="ctr"/>
            <a:endParaRPr lang="en-US" sz="2800" b="1" dirty="0" smtClean="0">
              <a:latin typeface="Arial Rounded MT Bold" pitchFamily="34" charset="0"/>
            </a:endParaRPr>
          </a:p>
          <a:p>
            <a:pPr algn="ctr"/>
            <a:r>
              <a:rPr lang="en-US" sz="2800" b="1" dirty="0" smtClean="0">
                <a:latin typeface="Arial Rounded MT Bold" pitchFamily="34" charset="0"/>
              </a:rPr>
              <a:t>NEXT LESSON:</a:t>
            </a:r>
          </a:p>
          <a:p>
            <a:pPr algn="ctr"/>
            <a:endParaRPr lang="en-US" sz="2800" b="1" dirty="0" smtClean="0">
              <a:latin typeface="Arial Rounded MT Bold" pitchFamily="34" charset="0"/>
            </a:endParaRPr>
          </a:p>
          <a:p>
            <a:pPr algn="ctr"/>
            <a:r>
              <a:rPr lang="en-US" sz="2800" b="1" dirty="0" smtClean="0">
                <a:latin typeface="Arial Rounded MT Bold" pitchFamily="34" charset="0"/>
              </a:rPr>
              <a:t>Overcoming with the Worthy Lamb</a:t>
            </a:r>
          </a:p>
          <a:p>
            <a:pPr algn="ctr"/>
            <a:r>
              <a:rPr lang="en-US" sz="2800" b="1" dirty="0" smtClean="0">
                <a:latin typeface="Arial Rounded MT Bold" pitchFamily="34" charset="0"/>
              </a:rPr>
              <a:t>(</a:t>
            </a:r>
            <a:r>
              <a:rPr lang="en-US" sz="2800" b="1" dirty="0" smtClean="0">
                <a:solidFill>
                  <a:srgbClr val="FFFF00"/>
                </a:solidFill>
                <a:latin typeface="Arial Rounded MT Bold" pitchFamily="34" charset="0"/>
              </a:rPr>
              <a:t>Rev. 4:1-5:14</a:t>
            </a:r>
            <a:r>
              <a:rPr lang="en-US" sz="2800" b="1" dirty="0" smtClean="0">
                <a:latin typeface="Arial Rounded MT Bold" pitchFamily="34" charset="0"/>
              </a:rPr>
              <a:t>).	</a:t>
            </a: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Lesson 02:  Overcoming with the Worthy Lamb</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eg\Documents\Preaching\Class Ideas\Victory Assured!\VA Cover2.bmp"/>
          <p:cNvPicPr>
            <a:picLocks noChangeAspect="1" noChangeArrowheads="1"/>
          </p:cNvPicPr>
          <p:nvPr/>
        </p:nvPicPr>
        <p:blipFill>
          <a:blip r:embed="rId2" cstate="print"/>
          <a:srcRect t="12500" b="34375"/>
          <a:stretch>
            <a:fillRect/>
          </a:stretch>
        </p:blipFill>
        <p:spPr bwMode="auto">
          <a:xfrm>
            <a:off x="819991" y="484713"/>
            <a:ext cx="7409609" cy="5916087"/>
          </a:xfrm>
          <a:prstGeom prst="rect">
            <a:avLst/>
          </a:prstGeom>
          <a:noFill/>
        </p:spPr>
      </p:pic>
    </p:spTree>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Greg\Documents\Preaching\Class Ideas\Victory Assured!\VA Cover2.bmp"/>
          <p:cNvPicPr>
            <a:picLocks noChangeAspect="1" noChangeArrowheads="1"/>
          </p:cNvPicPr>
          <p:nvPr/>
        </p:nvPicPr>
        <p:blipFill>
          <a:blip r:embed="rId2" cstate="print"/>
          <a:srcRect t="18993" b="34375"/>
          <a:stretch>
            <a:fillRect/>
          </a:stretch>
        </p:blipFill>
        <p:spPr bwMode="auto">
          <a:xfrm>
            <a:off x="247372" y="381000"/>
            <a:ext cx="8589307" cy="6019799"/>
          </a:xfrm>
          <a:prstGeom prst="rect">
            <a:avLst/>
          </a:prstGeom>
          <a:noFill/>
        </p:spPr>
      </p:pic>
      <p:sp>
        <p:nvSpPr>
          <p:cNvPr id="3" name="TextBox 2"/>
          <p:cNvSpPr txBox="1"/>
          <p:nvPr/>
        </p:nvSpPr>
        <p:spPr>
          <a:xfrm>
            <a:off x="914400" y="4602540"/>
            <a:ext cx="7315200" cy="1015663"/>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3200" b="1" i="1" dirty="0" smtClean="0">
                <a:solidFill>
                  <a:srgbClr val="FFFF00"/>
                </a:solidFill>
                <a:latin typeface="Comic Sans MS" pitchFamily="66" charset="0"/>
              </a:rPr>
              <a:t>Lesson 01:</a:t>
            </a:r>
          </a:p>
          <a:p>
            <a:pPr algn="ctr" defTabSz="461963"/>
            <a:r>
              <a:rPr lang="en-US" sz="2800" b="1" i="1" dirty="0" smtClean="0">
                <a:solidFill>
                  <a:srgbClr val="FFFF00"/>
                </a:solidFill>
                <a:latin typeface="Comic Sans MS" pitchFamily="66" charset="0"/>
              </a:rPr>
              <a:t>Overcoming with the Resurrected Savior</a:t>
            </a:r>
            <a:endParaRPr lang="en-US" sz="28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5047536"/>
          </a:xfrm>
          <a:prstGeom prst="rect">
            <a:avLst/>
          </a:prstGeom>
          <a:noFill/>
        </p:spPr>
        <p:txBody>
          <a:bodyPr wrap="square" rtlCol="0">
            <a:spAutoFit/>
          </a:bodyPr>
          <a:lstStyle/>
          <a:p>
            <a:pPr defTabSz="452438"/>
            <a:r>
              <a:rPr lang="en-US" sz="2800" b="1" u="sng" dirty="0" smtClean="0">
                <a:latin typeface="Arial Rounded MT Bold" pitchFamily="34" charset="0"/>
              </a:rPr>
              <a:t>Victory with Jesus Christ</a:t>
            </a:r>
          </a:p>
          <a:p>
            <a:pPr defTabSz="452438"/>
            <a:endParaRPr lang="en-US" sz="1400" b="1" dirty="0" smtClean="0">
              <a:latin typeface="Arial Rounded MT Bold" pitchFamily="34" charset="0"/>
            </a:endParaRPr>
          </a:p>
          <a:p>
            <a:pPr defTabSz="452438"/>
            <a:r>
              <a:rPr lang="en-US" sz="2800" b="1" dirty="0" smtClean="0">
                <a:latin typeface="Arial Rounded MT Bold" pitchFamily="34" charset="0"/>
              </a:rPr>
              <a:t>	1.	Overcoming with the Resurrected Savior 		(1:9-20; 19:11-16).	</a:t>
            </a:r>
          </a:p>
          <a:p>
            <a:pPr defTabSz="452438"/>
            <a:endParaRPr lang="en-US" sz="1400" b="1" dirty="0" smtClean="0">
              <a:latin typeface="Arial Rounded MT Bold" pitchFamily="34" charset="0"/>
            </a:endParaRPr>
          </a:p>
          <a:p>
            <a:pPr defTabSz="452438"/>
            <a:r>
              <a:rPr lang="en-US" sz="2800" b="1" dirty="0" smtClean="0">
                <a:latin typeface="Arial Rounded MT Bold" pitchFamily="34" charset="0"/>
              </a:rPr>
              <a:t>	2.	Overcoming with the Worthy Lamb 				(4:1-5:14).	</a:t>
            </a:r>
          </a:p>
          <a:p>
            <a:pPr defTabSz="452438"/>
            <a:r>
              <a:rPr lang="en-US" sz="2800" b="1" dirty="0" smtClean="0">
                <a:latin typeface="Arial Rounded MT Bold" pitchFamily="34" charset="0"/>
              </a:rPr>
              <a:t> </a:t>
            </a:r>
          </a:p>
          <a:p>
            <a:pPr defTabSz="452438"/>
            <a:r>
              <a:rPr lang="en-US" sz="2800" b="1" u="sng" dirty="0" smtClean="0">
                <a:latin typeface="Arial Rounded MT Bold" pitchFamily="34" charset="0"/>
              </a:rPr>
              <a:t>Victory with the Church--the Letters</a:t>
            </a:r>
          </a:p>
          <a:p>
            <a:pPr defTabSz="452438"/>
            <a:endParaRPr lang="en-US" sz="1400" b="1" dirty="0" smtClean="0">
              <a:latin typeface="Arial Rounded MT Bold" pitchFamily="34" charset="0"/>
            </a:endParaRPr>
          </a:p>
          <a:p>
            <a:pPr defTabSz="452438"/>
            <a:r>
              <a:rPr lang="en-US" sz="2800" b="1" dirty="0" smtClean="0">
                <a:latin typeface="Arial Rounded MT Bold" pitchFamily="34" charset="0"/>
              </a:rPr>
              <a:t>	3.	Overcoming Apathy (2:1-7; 3:14-22).	</a:t>
            </a:r>
          </a:p>
          <a:p>
            <a:pPr defTabSz="452438"/>
            <a:r>
              <a:rPr lang="en-US" sz="2800" b="1" dirty="0" smtClean="0">
                <a:latin typeface="Arial Rounded MT Bold" pitchFamily="34" charset="0"/>
              </a:rPr>
              <a:t>	4.	Overcoming Idolatry (2:8-29)		</a:t>
            </a:r>
          </a:p>
          <a:p>
            <a:pPr defTabSz="452438"/>
            <a:r>
              <a:rPr lang="en-US" sz="2800" b="1" dirty="0" smtClean="0">
                <a:latin typeface="Arial Rounded MT Bold" pitchFamily="34" charset="0"/>
              </a:rPr>
              <a:t>	5.	Overcoming Spiritual Death (3:1-13).</a:t>
            </a: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Victory Assured!  Class Syllabus</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5478423"/>
          </a:xfrm>
          <a:prstGeom prst="rect">
            <a:avLst/>
          </a:prstGeom>
          <a:noFill/>
        </p:spPr>
        <p:txBody>
          <a:bodyPr wrap="square" rtlCol="0">
            <a:spAutoFit/>
          </a:bodyPr>
          <a:lstStyle/>
          <a:p>
            <a:pPr defTabSz="452438"/>
            <a:r>
              <a:rPr lang="en-US" sz="2800" b="1" u="sng" dirty="0" smtClean="0">
                <a:latin typeface="Arial Rounded MT Bold" pitchFamily="34" charset="0"/>
              </a:rPr>
              <a:t>Victory Over Life’s Everyday Battles</a:t>
            </a:r>
          </a:p>
          <a:p>
            <a:pPr defTabSz="452438"/>
            <a:endParaRPr lang="en-US" sz="1400" b="1" dirty="0" smtClean="0">
              <a:latin typeface="Arial Rounded MT Bold" pitchFamily="34" charset="0"/>
            </a:endParaRPr>
          </a:p>
          <a:p>
            <a:pPr defTabSz="452438"/>
            <a:r>
              <a:rPr lang="en-US" sz="2800" b="1" dirty="0" smtClean="0">
                <a:latin typeface="Arial Rounded MT Bold" pitchFamily="34" charset="0"/>
              </a:rPr>
              <a:t>	6	Overcoming Hardship--the Seals 					(6:1-17).		</a:t>
            </a:r>
          </a:p>
          <a:p>
            <a:pPr defTabSz="452438"/>
            <a:r>
              <a:rPr lang="en-US" sz="2800" b="1" dirty="0" smtClean="0">
                <a:latin typeface="Arial Rounded MT Bold" pitchFamily="34" charset="0"/>
              </a:rPr>
              <a:t>	7	Overcoming by Knowing the Warning 			Signs--the Trumpets (8:1-11:19).	</a:t>
            </a:r>
          </a:p>
          <a:p>
            <a:pPr defTabSz="452438"/>
            <a:endParaRPr lang="en-US" sz="1400" b="1" dirty="0" smtClean="0">
              <a:latin typeface="Arial Rounded MT Bold" pitchFamily="34" charset="0"/>
            </a:endParaRPr>
          </a:p>
          <a:p>
            <a:pPr defTabSz="452438"/>
            <a:r>
              <a:rPr lang="en-US" sz="2800" b="1" u="sng" dirty="0" smtClean="0">
                <a:latin typeface="Arial Rounded MT Bold" pitchFamily="34" charset="0"/>
              </a:rPr>
              <a:t>Victory Over Worldliness</a:t>
            </a:r>
          </a:p>
          <a:p>
            <a:pPr defTabSz="452438"/>
            <a:endParaRPr lang="en-US" sz="1400" b="1" dirty="0" smtClean="0">
              <a:latin typeface="Arial Rounded MT Bold" pitchFamily="34" charset="0"/>
            </a:endParaRPr>
          </a:p>
          <a:p>
            <a:pPr defTabSz="452438"/>
            <a:r>
              <a:rPr lang="en-US" sz="2800" b="1" dirty="0" smtClean="0">
                <a:latin typeface="Arial Rounded MT Bold" pitchFamily="34" charset="0"/>
              </a:rPr>
              <a:t>	8	Overcoming Satan (12:1-17).			</a:t>
            </a:r>
          </a:p>
          <a:p>
            <a:pPr defTabSz="452438"/>
            <a:r>
              <a:rPr lang="en-US" sz="2800" b="1" dirty="0" smtClean="0">
                <a:latin typeface="Arial Rounded MT Bold" pitchFamily="34" charset="0"/>
              </a:rPr>
              <a:t>	9	Overcoming Political Persecution 					(13:1-10).	</a:t>
            </a:r>
          </a:p>
          <a:p>
            <a:pPr defTabSz="452438"/>
            <a:r>
              <a:rPr lang="en-US" sz="2800" b="1" dirty="0" smtClean="0">
                <a:latin typeface="Arial Rounded MT Bold" pitchFamily="34" charset="0"/>
              </a:rPr>
              <a:t>   10	Overcoming False Religion (13:11-18).</a:t>
            </a:r>
          </a:p>
          <a:p>
            <a:pPr defTabSz="452438"/>
            <a:r>
              <a:rPr lang="en-US" sz="2800" b="1" dirty="0" smtClean="0">
                <a:latin typeface="Arial Rounded MT Bold" pitchFamily="34" charset="0"/>
              </a:rPr>
              <a:t>   11	Overcoming Materialism (18:1-24).</a:t>
            </a: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Victory Assured!  Class Syllabus</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2677656"/>
          </a:xfrm>
          <a:prstGeom prst="rect">
            <a:avLst/>
          </a:prstGeom>
          <a:noFill/>
        </p:spPr>
        <p:txBody>
          <a:bodyPr wrap="square" rtlCol="0">
            <a:spAutoFit/>
          </a:bodyPr>
          <a:lstStyle/>
          <a:p>
            <a:pPr defTabSz="452438"/>
            <a:r>
              <a:rPr lang="en-US" sz="2800" b="1" u="sng" dirty="0" smtClean="0">
                <a:latin typeface="Arial Rounded MT Bold" pitchFamily="34" charset="0"/>
              </a:rPr>
              <a:t>Eternal Victory</a:t>
            </a:r>
          </a:p>
          <a:p>
            <a:pPr defTabSz="452438"/>
            <a:endParaRPr lang="en-US" sz="1400" b="1" dirty="0" smtClean="0">
              <a:latin typeface="Arial Rounded MT Bold" pitchFamily="34" charset="0"/>
            </a:endParaRPr>
          </a:p>
          <a:p>
            <a:pPr defTabSz="452438"/>
            <a:r>
              <a:rPr lang="en-US" sz="2800" b="1" dirty="0" smtClean="0">
                <a:latin typeface="Arial Rounded MT Bold" pitchFamily="34" charset="0"/>
              </a:rPr>
              <a:t>	12		Overcoming at the Great Judgment 				(16:1-21; 19:1-21; 20:1-15).		</a:t>
            </a:r>
          </a:p>
          <a:p>
            <a:pPr defTabSz="452438"/>
            <a:endParaRPr lang="en-US" sz="1400" b="1" dirty="0" smtClean="0">
              <a:latin typeface="Arial Rounded MT Bold" pitchFamily="34" charset="0"/>
            </a:endParaRPr>
          </a:p>
          <a:p>
            <a:pPr defTabSz="452438"/>
            <a:r>
              <a:rPr lang="en-US" sz="2800" b="1" dirty="0" smtClean="0">
                <a:latin typeface="Arial Rounded MT Bold" pitchFamily="34" charset="0"/>
              </a:rPr>
              <a:t>	13		The Joy and Rewards of Overcoming 			(7:1-17; 14:1-15:8; 21:1-22:21).	</a:t>
            </a: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Victory Assured!  Class Syllabus</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5262979"/>
          </a:xfrm>
          <a:prstGeom prst="rect">
            <a:avLst/>
          </a:prstGeom>
          <a:noFill/>
        </p:spPr>
        <p:txBody>
          <a:bodyPr wrap="square" rtlCol="0">
            <a:spAutoFit/>
          </a:bodyPr>
          <a:lstStyle/>
          <a:p>
            <a:pPr algn="ctr" defTabSz="461963"/>
            <a:r>
              <a:rPr lang="en-US" sz="2800" b="1" dirty="0" smtClean="0">
                <a:latin typeface="Arial Rounded MT Bold" pitchFamily="34" charset="0"/>
              </a:rPr>
              <a:t>OVERCOMING BY THE RISEN CHRIST </a:t>
            </a:r>
          </a:p>
          <a:p>
            <a:pPr algn="ctr" defTabSz="461963"/>
            <a:r>
              <a:rPr lang="en-US" sz="2800" b="1" dirty="0" smtClean="0">
                <a:latin typeface="Arial Rounded MT Bold" pitchFamily="34" charset="0"/>
              </a:rPr>
              <a:t>(</a:t>
            </a:r>
            <a:r>
              <a:rPr lang="en-US" sz="2800" b="1" dirty="0" smtClean="0">
                <a:solidFill>
                  <a:srgbClr val="FFFF00"/>
                </a:solidFill>
                <a:latin typeface="Arial Rounded MT Bold" pitchFamily="34" charset="0"/>
              </a:rPr>
              <a:t>Rev. 1:4-8</a:t>
            </a:r>
            <a:r>
              <a:rPr lang="en-US" sz="2800" b="1" dirty="0" smtClean="0">
                <a:latin typeface="Arial Rounded MT Bold" pitchFamily="34" charset="0"/>
              </a:rPr>
              <a:t>)</a:t>
            </a:r>
          </a:p>
          <a:p>
            <a:pPr algn="ctr" defTabSz="461963"/>
            <a:endParaRPr lang="en-US" sz="2800" b="1" dirty="0" smtClean="0">
              <a:latin typeface="Arial Rounded MT Bold" pitchFamily="34" charset="0"/>
            </a:endParaRPr>
          </a:p>
          <a:p>
            <a:pPr defTabSz="461963"/>
            <a:r>
              <a:rPr lang="en-US" sz="2800" b="1" dirty="0" smtClean="0">
                <a:latin typeface="Arial Rounded MT Bold" pitchFamily="34" charset="0"/>
              </a:rPr>
              <a:t>Jesus is not dead!  He has risen from the dead and is alive forevermore!</a:t>
            </a:r>
          </a:p>
          <a:p>
            <a:pPr defTabSz="461963"/>
            <a:endParaRPr lang="en-US" sz="1400" b="1" dirty="0" smtClean="0">
              <a:latin typeface="Arial Rounded MT Bold" pitchFamily="34" charset="0"/>
            </a:endParaRPr>
          </a:p>
          <a:p>
            <a:pPr defTabSz="461963"/>
            <a:r>
              <a:rPr lang="en-US" sz="2800" b="1" dirty="0" smtClean="0">
                <a:latin typeface="Arial Rounded MT Bold" pitchFamily="34" charset="0"/>
              </a:rPr>
              <a:t>	1.	Jesus the faithful witness (martyr).</a:t>
            </a:r>
            <a:endParaRPr lang="en-US" sz="1400" b="1" dirty="0" smtClean="0">
              <a:latin typeface="Arial Rounded MT Bold" pitchFamily="34" charset="0"/>
            </a:endParaRPr>
          </a:p>
          <a:p>
            <a:pPr defTabSz="461963"/>
            <a:endParaRPr lang="en-US" sz="1400" b="1" dirty="0" smtClean="0">
              <a:latin typeface="Arial Rounded MT Bold" pitchFamily="34" charset="0"/>
            </a:endParaRPr>
          </a:p>
          <a:p>
            <a:pPr defTabSz="461963"/>
            <a:r>
              <a:rPr lang="en-US" sz="2800" b="1" dirty="0" smtClean="0">
                <a:latin typeface="Arial Rounded MT Bold" pitchFamily="34" charset="0"/>
              </a:rPr>
              <a:t>	2.	The firstborn (has the preeminence) of 			the dead.</a:t>
            </a:r>
          </a:p>
          <a:p>
            <a:pPr defTabSz="461963"/>
            <a:endParaRPr lang="en-US" sz="1400" b="1" dirty="0" smtClean="0">
              <a:latin typeface="Arial Rounded MT Bold" pitchFamily="34" charset="0"/>
            </a:endParaRPr>
          </a:p>
          <a:p>
            <a:pPr defTabSz="461963"/>
            <a:r>
              <a:rPr lang="en-US" sz="2800" b="1" dirty="0" smtClean="0">
                <a:latin typeface="Arial Rounded MT Bold" pitchFamily="34" charset="0"/>
              </a:rPr>
              <a:t>	3.	Ruler of kings of the earth.</a:t>
            </a:r>
          </a:p>
          <a:p>
            <a:pPr defTabSz="461963"/>
            <a:endParaRPr lang="en-US" sz="1400" b="1" dirty="0" smtClean="0">
              <a:latin typeface="Arial Rounded MT Bold" pitchFamily="34" charset="0"/>
            </a:endParaRPr>
          </a:p>
          <a:p>
            <a:pPr defTabSz="461963"/>
            <a:r>
              <a:rPr lang="en-US" sz="2800" b="1" dirty="0" smtClean="0">
                <a:latin typeface="Arial Rounded MT Bold" pitchFamily="34" charset="0"/>
              </a:rPr>
              <a:t>	4.	Timeless (was, is, and will be).</a:t>
            </a: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Lesson 01:  Overcoming with the Resurrected Savior</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1" name="Picture 7" descr="F:\Powerpoint JPEG Images\05.JPG"/>
          <p:cNvPicPr>
            <a:picLocks noChangeAspect="1" noChangeArrowheads="1"/>
          </p:cNvPicPr>
          <p:nvPr>
            <p:ph/>
          </p:nvPr>
        </p:nvPicPr>
        <p:blipFill>
          <a:blip r:embed="rId2" cstate="print"/>
          <a:srcRect/>
          <a:stretch>
            <a:fillRect/>
          </a:stretch>
        </p:blipFill>
        <p:spPr>
          <a:xfrm>
            <a:off x="2362200" y="239019"/>
            <a:ext cx="4495800" cy="6399294"/>
          </a:xfrm>
        </p:spPr>
      </p:pic>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5478423"/>
          </a:xfrm>
          <a:prstGeom prst="rect">
            <a:avLst/>
          </a:prstGeom>
          <a:noFill/>
        </p:spPr>
        <p:txBody>
          <a:bodyPr wrap="square" rtlCol="0">
            <a:spAutoFit/>
          </a:bodyPr>
          <a:lstStyle/>
          <a:p>
            <a:pPr algn="ctr" defTabSz="461963"/>
            <a:r>
              <a:rPr lang="en-US" sz="2800" b="1" dirty="0" smtClean="0">
                <a:latin typeface="Arial Rounded MT Bold" pitchFamily="34" charset="0"/>
              </a:rPr>
              <a:t>OVERCOMING BY THE RISEN CHRIST </a:t>
            </a:r>
          </a:p>
          <a:p>
            <a:pPr algn="ctr" defTabSz="461963"/>
            <a:r>
              <a:rPr lang="en-US" sz="2800" b="1" dirty="0" smtClean="0">
                <a:latin typeface="Arial Rounded MT Bold" pitchFamily="34" charset="0"/>
              </a:rPr>
              <a:t>(</a:t>
            </a:r>
            <a:r>
              <a:rPr lang="en-US" sz="2800" b="1" dirty="0" smtClean="0">
                <a:solidFill>
                  <a:srgbClr val="FFFF00"/>
                </a:solidFill>
                <a:latin typeface="Arial Rounded MT Bold" pitchFamily="34" charset="0"/>
              </a:rPr>
              <a:t>Rev. 1:4-8</a:t>
            </a:r>
            <a:r>
              <a:rPr lang="en-US" sz="2800" b="1" dirty="0" smtClean="0">
                <a:latin typeface="Arial Rounded MT Bold" pitchFamily="34" charset="0"/>
              </a:rPr>
              <a:t>)</a:t>
            </a:r>
          </a:p>
          <a:p>
            <a:pPr algn="ctr" defTabSz="461963"/>
            <a:endParaRPr lang="en-US" sz="1400" b="1" dirty="0" smtClean="0">
              <a:latin typeface="Arial Rounded MT Bold" pitchFamily="34" charset="0"/>
            </a:endParaRPr>
          </a:p>
          <a:p>
            <a:pPr defTabSz="461963"/>
            <a:r>
              <a:rPr lang="en-US" sz="2800" b="1" dirty="0" smtClean="0">
                <a:latin typeface="Arial Rounded MT Bold" pitchFamily="34" charset="0"/>
              </a:rPr>
              <a:t>Blessings to be counted because of Jesus:</a:t>
            </a:r>
          </a:p>
          <a:p>
            <a:pPr defTabSz="461963"/>
            <a:endParaRPr lang="en-US" sz="1400" b="1" dirty="0" smtClean="0">
              <a:latin typeface="Arial Rounded MT Bold" pitchFamily="34" charset="0"/>
            </a:endParaRPr>
          </a:p>
          <a:p>
            <a:pPr defTabSz="461963"/>
            <a:r>
              <a:rPr lang="en-US" sz="2800" b="1" dirty="0" smtClean="0">
                <a:latin typeface="Arial Rounded MT Bold" pitchFamily="34" charset="0"/>
              </a:rPr>
              <a:t>	1.	He loved us and released us from our 				sins by His blood.</a:t>
            </a:r>
          </a:p>
          <a:p>
            <a:pPr defTabSz="461963"/>
            <a:endParaRPr lang="en-US" sz="1400" b="1" dirty="0" smtClean="0">
              <a:latin typeface="Arial Rounded MT Bold" pitchFamily="34" charset="0"/>
            </a:endParaRPr>
          </a:p>
          <a:p>
            <a:pPr defTabSz="461963"/>
            <a:r>
              <a:rPr lang="en-US" sz="2800" b="1" dirty="0" smtClean="0">
                <a:latin typeface="Arial Rounded MT Bold" pitchFamily="34" charset="0"/>
              </a:rPr>
              <a:t>	2.	Made us to be a kingdom, priests to God 		the Father.</a:t>
            </a:r>
          </a:p>
          <a:p>
            <a:pPr defTabSz="461963"/>
            <a:endParaRPr lang="en-US" sz="1400" b="1" dirty="0" smtClean="0">
              <a:latin typeface="Arial Rounded MT Bold" pitchFamily="34" charset="0"/>
            </a:endParaRPr>
          </a:p>
          <a:p>
            <a:pPr defTabSz="461963"/>
            <a:r>
              <a:rPr lang="en-US" sz="2800" b="1" dirty="0" smtClean="0">
                <a:latin typeface="Arial Rounded MT Bold" pitchFamily="34" charset="0"/>
              </a:rPr>
              <a:t>	3.	He has glory and dominion forever and 			ever.</a:t>
            </a:r>
          </a:p>
          <a:p>
            <a:pPr defTabSz="461963"/>
            <a:endParaRPr lang="en-US" sz="1400" b="1" dirty="0" smtClean="0">
              <a:latin typeface="Arial Rounded MT Bold" pitchFamily="34" charset="0"/>
            </a:endParaRPr>
          </a:p>
          <a:p>
            <a:pPr defTabSz="461963"/>
            <a:r>
              <a:rPr lang="en-US" sz="2800" b="1" dirty="0" smtClean="0">
                <a:latin typeface="Arial Rounded MT Bold" pitchFamily="34" charset="0"/>
              </a:rPr>
              <a:t>	4.	He is coming (again) with the clouds.</a:t>
            </a: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Lesson 01:  Overcoming with the Resurrected Savior</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 Background.png"/>
          <p:cNvPicPr>
            <a:picLocks noChangeAspect="1"/>
          </p:cNvPicPr>
          <p:nvPr/>
        </p:nvPicPr>
        <p:blipFill>
          <a:blip r:embed="rId2" cstate="print">
            <a:lum bright="-20000"/>
          </a:blip>
          <a:stretch>
            <a:fillRect/>
          </a:stretch>
        </p:blipFill>
        <p:spPr>
          <a:xfrm>
            <a:off x="270862" y="762000"/>
            <a:ext cx="8602276" cy="5867400"/>
          </a:xfrm>
          <a:prstGeom prst="rect">
            <a:avLst/>
          </a:prstGeom>
        </p:spPr>
      </p:pic>
      <p:sp>
        <p:nvSpPr>
          <p:cNvPr id="7" name="TextBox 6"/>
          <p:cNvSpPr txBox="1"/>
          <p:nvPr/>
        </p:nvSpPr>
        <p:spPr>
          <a:xfrm>
            <a:off x="533400" y="990600"/>
            <a:ext cx="8153400" cy="4616648"/>
          </a:xfrm>
          <a:prstGeom prst="rect">
            <a:avLst/>
          </a:prstGeom>
          <a:noFill/>
        </p:spPr>
        <p:txBody>
          <a:bodyPr wrap="square" rtlCol="0">
            <a:spAutoFit/>
          </a:bodyPr>
          <a:lstStyle/>
          <a:p>
            <a:pPr algn="ctr" defTabSz="461963"/>
            <a:r>
              <a:rPr lang="en-US" sz="2800" b="1" dirty="0" smtClean="0">
                <a:latin typeface="Arial Rounded MT Bold" pitchFamily="34" charset="0"/>
              </a:rPr>
              <a:t>THE IMAGE OF THE RESURRECTED CHRIST (</a:t>
            </a:r>
            <a:r>
              <a:rPr lang="en-US" sz="2800" b="1" dirty="0" smtClean="0">
                <a:solidFill>
                  <a:srgbClr val="FFFF00"/>
                </a:solidFill>
                <a:latin typeface="Arial Rounded MT Bold" pitchFamily="34" charset="0"/>
              </a:rPr>
              <a:t>Rev. 1:9-20</a:t>
            </a:r>
            <a:r>
              <a:rPr lang="en-US" sz="2800" b="1" dirty="0" smtClean="0">
                <a:latin typeface="Arial Rounded MT Bold" pitchFamily="34" charset="0"/>
              </a:rPr>
              <a:t>)</a:t>
            </a:r>
          </a:p>
          <a:p>
            <a:pPr algn="ctr" defTabSz="461963"/>
            <a:endParaRPr lang="en-US" sz="2800" b="1" dirty="0" smtClean="0">
              <a:latin typeface="Arial Rounded MT Bold" pitchFamily="34" charset="0"/>
            </a:endParaRPr>
          </a:p>
          <a:p>
            <a:pPr defTabSz="461963"/>
            <a:r>
              <a:rPr lang="en-US" sz="2800" dirty="0" smtClean="0">
                <a:latin typeface="Arial Rounded MT Bold" pitchFamily="34" charset="0"/>
              </a:rPr>
              <a:t>Twelve designations of the risen Christ:</a:t>
            </a:r>
          </a:p>
          <a:p>
            <a:pPr defTabSz="461963"/>
            <a:r>
              <a:rPr lang="en-US" sz="2800" dirty="0" smtClean="0">
                <a:latin typeface="Arial Rounded MT Bold" pitchFamily="34" charset="0"/>
              </a:rPr>
              <a:t>	1.	The Alpha and the Omega.</a:t>
            </a:r>
          </a:p>
          <a:p>
            <a:pPr defTabSz="461963"/>
            <a:endParaRPr lang="en-US" sz="1400" dirty="0" smtClean="0">
              <a:latin typeface="Arial Rounded MT Bold" pitchFamily="34" charset="0"/>
            </a:endParaRPr>
          </a:p>
          <a:p>
            <a:pPr defTabSz="461963"/>
            <a:r>
              <a:rPr lang="en-US" sz="2800" dirty="0" smtClean="0">
                <a:latin typeface="Arial Rounded MT Bold" pitchFamily="34" charset="0"/>
              </a:rPr>
              <a:t>	2.	The One who is, and who was, and who 			is to come.</a:t>
            </a:r>
          </a:p>
          <a:p>
            <a:pPr defTabSz="461963"/>
            <a:endParaRPr lang="en-US" sz="1400" dirty="0" smtClean="0">
              <a:latin typeface="Arial Rounded MT Bold" pitchFamily="34" charset="0"/>
            </a:endParaRPr>
          </a:p>
          <a:p>
            <a:pPr defTabSz="461963"/>
            <a:r>
              <a:rPr lang="en-US" sz="2800" dirty="0" smtClean="0">
                <a:latin typeface="Arial Rounded MT Bold" pitchFamily="34" charset="0"/>
              </a:rPr>
              <a:t>	3.	</a:t>
            </a:r>
            <a:r>
              <a:rPr lang="en-US" sz="2800" i="1" dirty="0" smtClean="0">
                <a:latin typeface="Arial Rounded MT Bold" pitchFamily="34" charset="0"/>
              </a:rPr>
              <a:t>I saw</a:t>
            </a:r>
            <a:r>
              <a:rPr lang="en-US" sz="2800" dirty="0" smtClean="0">
                <a:latin typeface="Arial Rounded MT Bold" pitchFamily="34" charset="0"/>
              </a:rPr>
              <a:t> one like a son of man.</a:t>
            </a:r>
          </a:p>
          <a:p>
            <a:pPr defTabSz="461963"/>
            <a:endParaRPr lang="en-US" sz="1400" dirty="0" smtClean="0">
              <a:latin typeface="Arial Rounded MT Bold" pitchFamily="34" charset="0"/>
            </a:endParaRPr>
          </a:p>
          <a:p>
            <a:pPr defTabSz="461963"/>
            <a:r>
              <a:rPr lang="en-US" sz="2800" dirty="0" smtClean="0">
                <a:latin typeface="Arial Rounded MT Bold" pitchFamily="34" charset="0"/>
              </a:rPr>
              <a:t>	4.	Clothed in a robe reaching to the feet.</a:t>
            </a:r>
          </a:p>
        </p:txBody>
      </p:sp>
      <p:sp>
        <p:nvSpPr>
          <p:cNvPr id="9" name="TextBox 8"/>
          <p:cNvSpPr txBox="1"/>
          <p:nvPr/>
        </p:nvSpPr>
        <p:spPr>
          <a:xfrm>
            <a:off x="304800" y="228600"/>
            <a:ext cx="8534400" cy="461665"/>
          </a:xfrm>
          <a:prstGeom prst="rect">
            <a:avLst/>
          </a:prstGeom>
          <a:solidFill>
            <a:schemeClr val="bg2">
              <a:lumMod val="40000"/>
              <a:lumOff val="60000"/>
            </a:schemeClr>
          </a:solidFill>
          <a:ln w="28575">
            <a:solidFill>
              <a:schemeClr val="tx1"/>
            </a:solidFill>
          </a:ln>
        </p:spPr>
        <p:txBody>
          <a:bodyPr wrap="square" rtlCol="0">
            <a:spAutoFit/>
          </a:bodyPr>
          <a:lstStyle/>
          <a:p>
            <a:pPr algn="ctr" defTabSz="461963"/>
            <a:r>
              <a:rPr lang="en-US" sz="2400" b="1" i="1" dirty="0" smtClean="0">
                <a:solidFill>
                  <a:srgbClr val="FFFF00"/>
                </a:solidFill>
                <a:latin typeface="Comic Sans MS" pitchFamily="66" charset="0"/>
              </a:rPr>
              <a:t>Lesson 01:  Overcoming with the Resurrected Savior</a:t>
            </a:r>
            <a:endParaRPr lang="en-US" sz="2400" b="1" i="1" dirty="0">
              <a:solidFill>
                <a:srgbClr val="FFFF00"/>
              </a:solidFill>
              <a:latin typeface="Comic Sans MS" pitchFamily="66" charset="0"/>
            </a:endParaRPr>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540</Words>
  <Application>Microsoft Office PowerPoint</Application>
  <PresentationFormat>On-screen Show (4:3)</PresentationFormat>
  <Paragraphs>118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29</cp:revision>
  <dcterms:created xsi:type="dcterms:W3CDTF">2018-09-07T01:00:54Z</dcterms:created>
  <dcterms:modified xsi:type="dcterms:W3CDTF">2018-09-25T19:58:20Z</dcterms:modified>
</cp:coreProperties>
</file>