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318" r:id="rId10"/>
    <p:sldId id="313" r:id="rId11"/>
    <p:sldId id="265" r:id="rId12"/>
    <p:sldId id="268" r:id="rId13"/>
    <p:sldId id="319" r:id="rId14"/>
    <p:sldId id="271" r:id="rId15"/>
    <p:sldId id="272" r:id="rId16"/>
    <p:sldId id="320" r:id="rId17"/>
    <p:sldId id="310" r:id="rId18"/>
    <p:sldId id="27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2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D88D35-BA1B-4DAE-A524-0033AAD7D711}" type="datetimeFigureOut">
              <a:rPr lang="en-US" smtClean="0"/>
              <a:pPr/>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D88D35-BA1B-4DAE-A524-0033AAD7D711}" type="datetimeFigureOut">
              <a:rPr lang="en-US" smtClean="0"/>
              <a:pPr/>
              <a:t>8/10/2022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D88D35-BA1B-4DAE-A524-0033AAD7D711}" type="datetimeFigureOut">
              <a:rPr lang="en-US" smtClean="0"/>
              <a:pPr/>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D88D35-BA1B-4DAE-A524-0033AAD7D711}" type="datetimeFigureOut">
              <a:rPr lang="en-US" smtClean="0"/>
              <a:pPr/>
              <a:t>8/10/2022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D88D35-BA1B-4DAE-A524-0033AAD7D711}" type="datetimeFigureOut">
              <a:rPr lang="en-US" smtClean="0"/>
              <a:pPr/>
              <a:t>8/10/2022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88D35-BA1B-4DAE-A524-0033AAD7D711}" type="datetimeFigureOut">
              <a:rPr lang="en-US" smtClean="0"/>
              <a:pPr/>
              <a:t>8/10/2022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88D35-BA1B-4DAE-A524-0033AAD7D711}" type="datetimeFigureOut">
              <a:rPr lang="en-US" smtClean="0"/>
              <a:pPr/>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D88D35-BA1B-4DAE-A524-0033AAD7D711}" type="datetimeFigureOut">
              <a:rPr lang="en-US" smtClean="0"/>
              <a:pPr/>
              <a:t>8/10/2022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F4FCC4-C4FE-4D55-88EF-60021771DD4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D88D35-BA1B-4DAE-A524-0033AAD7D711}" type="datetimeFigureOut">
              <a:rPr lang="en-US" smtClean="0"/>
              <a:pPr/>
              <a:t>8/10/2022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F4FCC4-C4FE-4D55-88EF-60021771DD4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lideshow image"/>
          <p:cNvPicPr>
            <a:picLocks noChangeAspect="1" noChangeArrowheads="1"/>
          </p:cNvPicPr>
          <p:nvPr/>
        </p:nvPicPr>
        <p:blipFill>
          <a:blip r:embed="rId2" cstate="print"/>
          <a:srcRect/>
          <a:stretch>
            <a:fillRect/>
          </a:stretch>
        </p:blipFill>
        <p:spPr bwMode="auto">
          <a:xfrm>
            <a:off x="2025036" y="2743200"/>
            <a:ext cx="5137764" cy="3429000"/>
          </a:xfrm>
          <a:prstGeom prst="rect">
            <a:avLst/>
          </a:prstGeom>
          <a:noFill/>
        </p:spPr>
      </p:pic>
      <p:sp>
        <p:nvSpPr>
          <p:cNvPr id="5" name="TextBox 4"/>
          <p:cNvSpPr txBox="1"/>
          <p:nvPr/>
        </p:nvSpPr>
        <p:spPr>
          <a:xfrm>
            <a:off x="914400" y="6096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914400" y="1371600"/>
            <a:ext cx="7315200" cy="830997"/>
          </a:xfrm>
          <a:prstGeom prst="rect">
            <a:avLst/>
          </a:prstGeom>
          <a:noFill/>
        </p:spPr>
        <p:txBody>
          <a:bodyPr wrap="square" rtlCol="0">
            <a:spAutoFit/>
          </a:bodyPr>
          <a:lstStyle/>
          <a:p>
            <a:pPr algn="ctr"/>
            <a:r>
              <a:rPr lang="en-US" sz="2400" b="1" dirty="0" smtClean="0">
                <a:solidFill>
                  <a:srgbClr val="FFFF00"/>
                </a:solidFill>
                <a:latin typeface="Arial" pitchFamily="34" charset="0"/>
                <a:cs typeface="Arial" pitchFamily="34" charset="0"/>
              </a:rPr>
              <a:t>How the minor prophets’ message</a:t>
            </a:r>
          </a:p>
          <a:p>
            <a:pPr algn="ctr"/>
            <a:r>
              <a:rPr lang="en-US" sz="2400" b="1" dirty="0" smtClean="0">
                <a:solidFill>
                  <a:srgbClr val="FFFF00"/>
                </a:solidFill>
                <a:latin typeface="Arial" pitchFamily="34" charset="0"/>
                <a:cs typeface="Arial" pitchFamily="34" charset="0"/>
              </a:rPr>
              <a:t>is still relevant in our modern society.</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HAGGAI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DATE OF THE BOOK AND PROPHET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Some important Jewish events:</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1.	First return under </a:t>
            </a:r>
            <a:r>
              <a:rPr lang="en-US" sz="2400" b="1" dirty="0" err="1" smtClean="0">
                <a:solidFill>
                  <a:schemeClr val="bg1"/>
                </a:solidFill>
                <a:latin typeface="Arial" pitchFamily="34" charset="0"/>
                <a:cs typeface="Arial" pitchFamily="34" charset="0"/>
              </a:rPr>
              <a:t>Zerubbabel</a:t>
            </a:r>
            <a:r>
              <a:rPr lang="en-US" sz="2400" b="1" dirty="0" smtClean="0">
                <a:solidFill>
                  <a:schemeClr val="bg1"/>
                </a:solidFill>
                <a:latin typeface="Arial" pitchFamily="34" charset="0"/>
                <a:cs typeface="Arial" pitchFamily="34" charset="0"/>
              </a:rPr>
              <a:t> and laying the 			foundation of the temple (536</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2.	Completion of the temple (516</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3.	Return under Ezra to restore worship (458</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4.	Return of Nehemiah to rebuild the wall (445</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5.	Malachi’s prophecy closes the Old Testament 			Cannon (about 430</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HAGGAI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OUTLINE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	A Message of Rebuke</a:t>
            </a:r>
          </a:p>
          <a:p>
            <a:pPr defTabSz="457200"/>
            <a:r>
              <a:rPr lang="en-US" sz="2400" b="1" dirty="0" smtClean="0">
                <a:solidFill>
                  <a:schemeClr val="bg1"/>
                </a:solidFill>
                <a:latin typeface="Arial" pitchFamily="34" charset="0"/>
                <a:cs typeface="Arial" pitchFamily="34" charset="0"/>
              </a:rPr>
              <a:t>		…for Neglecting the Temple (1:1-15).</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II.	A Message of Courage</a:t>
            </a:r>
          </a:p>
          <a:p>
            <a:pPr defTabSz="457200"/>
            <a:r>
              <a:rPr lang="en-US" sz="2400" b="1" dirty="0" smtClean="0">
                <a:solidFill>
                  <a:schemeClr val="bg1"/>
                </a:solidFill>
                <a:latin typeface="Arial" pitchFamily="34" charset="0"/>
                <a:cs typeface="Arial" pitchFamily="34" charset="0"/>
              </a:rPr>
              <a:t>		…the Glory of the New Temple (2:1-9).</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III.	A Message of Assurance</a:t>
            </a:r>
          </a:p>
          <a:p>
            <a:pPr defTabSz="457200"/>
            <a:r>
              <a:rPr lang="en-US" sz="2400" b="1" dirty="0" smtClean="0">
                <a:solidFill>
                  <a:schemeClr val="bg1"/>
                </a:solidFill>
                <a:latin typeface="Arial" pitchFamily="34" charset="0"/>
                <a:cs typeface="Arial" pitchFamily="34" charset="0"/>
              </a:rPr>
              <a:t>		…Conditions of Future Prosperity (2:10-19).</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IV.	A Message of Victory</a:t>
            </a:r>
          </a:p>
          <a:p>
            <a:pPr defTabSz="457200"/>
            <a:r>
              <a:rPr lang="en-US" sz="2400" b="1" dirty="0" smtClean="0">
                <a:solidFill>
                  <a:schemeClr val="bg1"/>
                </a:solidFill>
                <a:latin typeface="Arial" pitchFamily="34" charset="0"/>
                <a:cs typeface="Arial" pitchFamily="34" charset="0"/>
              </a:rPr>
              <a:t>		…Overthrow of Surrounding Nations (2:20-22).</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HAGGAI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THEME AND MESSAGE OF THE BOOK</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The theme of the book is:</a:t>
            </a:r>
          </a:p>
          <a:p>
            <a:pPr defTabSz="457200"/>
            <a:r>
              <a:rPr lang="en-US" sz="2400" b="1" dirty="0" smtClean="0">
                <a:solidFill>
                  <a:schemeClr val="bg1"/>
                </a:solidFill>
                <a:latin typeface="Arial" pitchFamily="34" charset="0"/>
                <a:cs typeface="Arial" pitchFamily="34" charset="0"/>
              </a:rPr>
              <a:t>		build the temple.</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The message of the book is:</a:t>
            </a:r>
          </a:p>
          <a:p>
            <a:pPr defTabSz="457200"/>
            <a:r>
              <a:rPr lang="en-US" sz="2400" b="1" dirty="0" smtClean="0">
                <a:solidFill>
                  <a:schemeClr val="bg1"/>
                </a:solidFill>
                <a:latin typeface="Arial" pitchFamily="34" charset="0"/>
                <a:cs typeface="Arial" pitchFamily="34" charset="0"/>
              </a:rPr>
              <a:t>		God will bless the people, if they will build.</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Haggai 2:10-19 discusses the contagious nature of 	procrastination.</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Haggai 2:7-8 is the eternal nature of God’s kingdom.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HAGGAI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524315"/>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A SPECIAL THOUGHT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See Haggai 2:2-3.</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During the building of the temple the young men will 	sing for joy, because they will be able to be clean 		again, while the old men will cry due to the fact that 	this rebuilt temple is nothing compared to the one 	they remember (Solomon’s) before captivity</a:t>
            </a:r>
            <a:r>
              <a:rPr lang="en-US" sz="2400" b="1" dirty="0" smtClean="0">
                <a:solidFill>
                  <a:schemeClr val="bg1"/>
                </a:solidFill>
                <a:latin typeface="Arial" pitchFamily="34" charset="0"/>
                <a:cs typeface="Arial" pitchFamily="34" charset="0"/>
              </a:rPr>
              <a:t>.</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See Haggai 2:9</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A possible Messianic reference to the church.</a:t>
            </a:r>
            <a:endParaRPr lang="en-US" sz="2400" b="1" dirty="0" smtClean="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HAGGAI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5262979"/>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PRACTICAL LESSONS OF PERMANENT VALUE</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Faithfulness can be the cause of material prosperity.</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Discouragement is not an adequate reason to quit 	work.</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When there is a good work to be done, the time is 		right now.</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Success for the preacher is found in speaking God’s 	Word.</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The sin of procrastination is contagious.</a:t>
            </a:r>
          </a:p>
          <a:p>
            <a:pPr defTabSz="457200"/>
            <a:endParaRPr lang="en-US" sz="12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F.	God’s true kingdom is eternal.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HAGGAI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Have you ever undertaken a task with great zeal for 	the Lord, only later to lose that zeal and grow 			apathetic?  If so, why did you become apathetic?</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When, if ever, have you questioned the dependability 	of God’s Word?  How would you help someone who 	was struggling with this?</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What guidelines might be useful in determining 	whether a person is putting too much money and 	effort into their own dwelling and comfort?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HAGGAI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DISCUSSION QUESTIONS</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Have you ever seen a task that needed doing and 	felt like saying to God, “send somebody else”? 		Explain.</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E.	Why is it important to address both the material and 	the spiritual needs of people?  How can the church 	or community treat both of these concerns as 			important?</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F.	What is essential in order to begin, sustain, and 		encourage the work of God?</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686800" cy="5262979"/>
          </a:xfrm>
          <a:prstGeom prst="rect">
            <a:avLst/>
          </a:prstGeom>
          <a:noFill/>
        </p:spPr>
        <p:txBody>
          <a:bodyPr wrap="square" rtlCol="0">
            <a:spAutoFit/>
          </a:bodyPr>
          <a:lstStyle/>
          <a:p>
            <a:pPr defTabSz="457200"/>
            <a:r>
              <a:rPr lang="en-US" sz="2400" b="1" dirty="0" smtClean="0">
                <a:solidFill>
                  <a:srgbClr val="FFFF00"/>
                </a:solidFill>
                <a:latin typeface="Arial" pitchFamily="34" charset="0"/>
                <a:cs typeface="Arial" pitchFamily="34" charset="0"/>
              </a:rPr>
              <a:t>Next week:</a:t>
            </a:r>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08-03		Zephaniah	The Day of Jehovah is at Hand</a:t>
            </a:r>
          </a:p>
          <a:p>
            <a:pPr defTabSz="457200"/>
            <a:r>
              <a:rPr lang="en-US" sz="2400" b="1" dirty="0" smtClean="0">
                <a:solidFill>
                  <a:schemeClr val="bg1"/>
                </a:solidFill>
                <a:latin typeface="Arial" pitchFamily="34" charset="0"/>
                <a:cs typeface="Arial" pitchFamily="34" charset="0"/>
              </a:rPr>
              <a:t>							Doom Awaits the Unfaithful</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08-10		Haggai		Build the Temple!</a:t>
            </a:r>
          </a:p>
          <a:p>
            <a:pPr defTabSz="457200"/>
            <a:r>
              <a:rPr lang="en-US" sz="2400" b="1" dirty="0" smtClean="0">
                <a:solidFill>
                  <a:schemeClr val="bg1"/>
                </a:solidFill>
                <a:latin typeface="Arial" pitchFamily="34" charset="0"/>
                <a:cs typeface="Arial" pitchFamily="34" charset="0"/>
              </a:rPr>
              <a:t>							God Will Bless Those Who Build</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rgbClr val="FFFF00"/>
                </a:solidFill>
                <a:latin typeface="Arial" pitchFamily="34" charset="0"/>
                <a:cs typeface="Arial" pitchFamily="34" charset="0"/>
              </a:rPr>
              <a:t>08-17		Zechariah	Build the Temple and God will Bless</a:t>
            </a:r>
          </a:p>
          <a:p>
            <a:pPr defTabSz="457200"/>
            <a:r>
              <a:rPr lang="en-US" sz="2400" b="1" dirty="0" smtClean="0">
                <a:solidFill>
                  <a:srgbClr val="FFFF00"/>
                </a:solidFill>
                <a:latin typeface="Arial" pitchFamily="34" charset="0"/>
                <a:cs typeface="Arial" pitchFamily="34" charset="0"/>
              </a:rPr>
              <a:t>							The Messiah is Coming</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08-24		Malachi		Judgment is Coming</a:t>
            </a:r>
          </a:p>
          <a:p>
            <a:pPr defTabSz="457200"/>
            <a:r>
              <a:rPr lang="en-US" sz="2400" b="1" dirty="0" smtClean="0">
                <a:solidFill>
                  <a:schemeClr val="bg1"/>
                </a:solidFill>
                <a:latin typeface="Arial" pitchFamily="34" charset="0"/>
                <a:cs typeface="Arial" pitchFamily="34" charset="0"/>
              </a:rPr>
              <a:t>							God is Not Served by Partial Service</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08-31		</a:t>
            </a:r>
            <a:r>
              <a:rPr lang="en-US" sz="2400" b="1" i="1" dirty="0" smtClean="0">
                <a:solidFill>
                  <a:schemeClr val="bg1"/>
                </a:solidFill>
                <a:latin typeface="Arial" pitchFamily="34" charset="0"/>
                <a:cs typeface="Arial" pitchFamily="34" charset="0"/>
              </a:rPr>
              <a:t>Congregational Prayer Meeting</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lideshow image"/>
          <p:cNvPicPr>
            <a:picLocks noChangeAspect="1" noChangeArrowheads="1"/>
          </p:cNvPicPr>
          <p:nvPr/>
        </p:nvPicPr>
        <p:blipFill>
          <a:blip r:embed="rId2" cstate="print"/>
          <a:srcRect/>
          <a:stretch>
            <a:fillRect/>
          </a:stretch>
        </p:blipFill>
        <p:spPr bwMode="auto">
          <a:xfrm>
            <a:off x="2025036" y="2743200"/>
            <a:ext cx="5137764" cy="3429000"/>
          </a:xfrm>
          <a:prstGeom prst="rect">
            <a:avLst/>
          </a:prstGeom>
          <a:noFill/>
        </p:spPr>
      </p:pic>
      <p:sp>
        <p:nvSpPr>
          <p:cNvPr id="5" name="TextBox 4"/>
          <p:cNvSpPr txBox="1"/>
          <p:nvPr/>
        </p:nvSpPr>
        <p:spPr>
          <a:xfrm>
            <a:off x="914400" y="6096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914400" y="1371600"/>
            <a:ext cx="7315200" cy="830997"/>
          </a:xfrm>
          <a:prstGeom prst="rect">
            <a:avLst/>
          </a:prstGeom>
          <a:noFill/>
        </p:spPr>
        <p:txBody>
          <a:bodyPr wrap="square" rtlCol="0">
            <a:spAutoFit/>
          </a:bodyPr>
          <a:lstStyle/>
          <a:p>
            <a:pPr algn="ctr"/>
            <a:r>
              <a:rPr lang="en-US" sz="2400" b="1" dirty="0" smtClean="0">
                <a:solidFill>
                  <a:srgbClr val="FFFF00"/>
                </a:solidFill>
                <a:latin typeface="Arial" pitchFamily="34" charset="0"/>
                <a:cs typeface="Arial" pitchFamily="34" charset="0"/>
              </a:rPr>
              <a:t>How the minor prophets’ message</a:t>
            </a:r>
          </a:p>
          <a:p>
            <a:pPr algn="ctr"/>
            <a:r>
              <a:rPr lang="en-US" sz="2400" b="1" dirty="0" smtClean="0">
                <a:solidFill>
                  <a:srgbClr val="FFFF00"/>
                </a:solidFill>
                <a:latin typeface="Arial" pitchFamily="34" charset="0"/>
                <a:cs typeface="Arial" pitchFamily="34" charset="0"/>
              </a:rPr>
              <a:t>is still relevant in our modern society.</a:t>
            </a:r>
            <a:endParaRPr lang="en-US" sz="2400" b="1" dirty="0">
              <a:solidFill>
                <a:srgbClr val="FFFF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229600" cy="4893647"/>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06-01		Hosea	God is Righteousness and Love</a:t>
            </a:r>
          </a:p>
          <a:p>
            <a:pPr defTabSz="457200"/>
            <a:r>
              <a:rPr lang="en-US" sz="2400" b="1" dirty="0" smtClean="0">
                <a:solidFill>
                  <a:schemeClr val="bg1"/>
                </a:solidFill>
                <a:latin typeface="Arial" pitchFamily="34" charset="0"/>
                <a:cs typeface="Arial" pitchFamily="34" charset="0"/>
              </a:rPr>
              <a:t>						Israel Plays the Harlot with God</a:t>
            </a:r>
          </a:p>
          <a:p>
            <a:pPr defTabSz="457200"/>
            <a:endParaRPr lang="en-US" sz="2400" b="1" dirty="0" smtClean="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06-08		Joel		The Day of Jehovah</a:t>
            </a:r>
          </a:p>
          <a:p>
            <a:pPr defTabSz="457200"/>
            <a:r>
              <a:rPr lang="en-US" sz="2400" b="1" dirty="0" smtClean="0">
                <a:solidFill>
                  <a:schemeClr val="bg1"/>
                </a:solidFill>
                <a:latin typeface="Arial" pitchFamily="34" charset="0"/>
                <a:cs typeface="Arial" pitchFamily="34" charset="0"/>
              </a:rPr>
              <a:t>						The Prophet of Pentecost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06-15		Amos		God is Justice and Righteousness</a:t>
            </a:r>
          </a:p>
          <a:p>
            <a:pPr defTabSz="457200"/>
            <a:r>
              <a:rPr lang="en-US" sz="2400" b="1" dirty="0" smtClean="0">
                <a:solidFill>
                  <a:schemeClr val="bg1"/>
                </a:solidFill>
                <a:latin typeface="Arial" pitchFamily="34" charset="0"/>
                <a:cs typeface="Arial" pitchFamily="34" charset="0"/>
              </a:rPr>
              <a:t>						Doom for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rgbClr val="FFFF00"/>
                </a:solidFill>
                <a:latin typeface="Arial" pitchFamily="34" charset="0"/>
                <a:cs typeface="Arial" pitchFamily="34" charset="0"/>
              </a:rPr>
              <a:t>06-22		Obadiah	The Fall of Edom because of Cruelty</a:t>
            </a:r>
          </a:p>
          <a:p>
            <a:pPr defTabSz="457200"/>
            <a:r>
              <a:rPr lang="en-US" sz="2400" b="1" dirty="0" smtClean="0">
                <a:solidFill>
                  <a:srgbClr val="FFFF00"/>
                </a:solidFill>
                <a:latin typeface="Arial" pitchFamily="34" charset="0"/>
                <a:cs typeface="Arial" pitchFamily="34" charset="0"/>
              </a:rPr>
              <a:t>						God Rules the Nations</a:t>
            </a:r>
          </a:p>
          <a:p>
            <a:pPr defTabSz="457200"/>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06-29		</a:t>
            </a:r>
            <a:r>
              <a:rPr lang="en-US" sz="2400" b="1" i="1" dirty="0" smtClean="0">
                <a:solidFill>
                  <a:schemeClr val="bg1"/>
                </a:solidFill>
                <a:latin typeface="Arial" pitchFamily="34" charset="0"/>
                <a:cs typeface="Arial" pitchFamily="34" charset="0"/>
              </a:rPr>
              <a:t>Congregational Prayer Night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190685"/>
            <a:ext cx="8686800" cy="4524315"/>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07-06		Jonah		God will save the penitent heathen</a:t>
            </a:r>
          </a:p>
          <a:p>
            <a:pPr defTabSz="457200"/>
            <a:r>
              <a:rPr lang="en-US" sz="2400" b="1" dirty="0" smtClean="0">
                <a:solidFill>
                  <a:schemeClr val="bg1"/>
                </a:solidFill>
                <a:latin typeface="Arial" pitchFamily="34" charset="0"/>
                <a:cs typeface="Arial" pitchFamily="34" charset="0"/>
              </a:rPr>
              <a:t>						The Reluctant Prophet</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07-13		Micah		God is a God of Ethics</a:t>
            </a:r>
          </a:p>
          <a:p>
            <a:pPr defTabSz="457200"/>
            <a:r>
              <a:rPr lang="en-US" sz="2400" b="1" dirty="0" smtClean="0">
                <a:solidFill>
                  <a:schemeClr val="bg1"/>
                </a:solidFill>
                <a:latin typeface="Arial" pitchFamily="34" charset="0"/>
                <a:cs typeface="Arial" pitchFamily="34" charset="0"/>
              </a:rPr>
              <a:t>						True Religion Among the Sins of Judah</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07-20		Nahum	The Doom of Nineveh</a:t>
            </a:r>
          </a:p>
          <a:p>
            <a:pPr defTabSz="457200"/>
            <a:r>
              <a:rPr lang="en-US" sz="2400" b="1" dirty="0" smtClean="0">
                <a:solidFill>
                  <a:schemeClr val="bg1"/>
                </a:solidFill>
                <a:latin typeface="Arial" pitchFamily="34" charset="0"/>
                <a:cs typeface="Arial" pitchFamily="34" charset="0"/>
              </a:rPr>
              <a:t>						God's Holy Anger</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07-27		Habakkuk</a:t>
            </a:r>
            <a:endParaRPr lang="en-US" sz="2400" b="1" dirty="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						God’s Universal Judgment</a:t>
            </a:r>
          </a:p>
          <a:p>
            <a:pPr defTabSz="457200"/>
            <a:r>
              <a:rPr lang="en-US" sz="2400" b="1" dirty="0" smtClean="0">
                <a:solidFill>
                  <a:schemeClr val="bg1"/>
                </a:solidFill>
                <a:latin typeface="Arial" pitchFamily="34" charset="0"/>
                <a:cs typeface="Arial" pitchFamily="34" charset="0"/>
              </a:rPr>
              <a:t>						Faithfulness Guarantees Permanency</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523220"/>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202353"/>
            <a:ext cx="8686800" cy="4893647"/>
          </a:xfrm>
          <a:prstGeom prst="rect">
            <a:avLst/>
          </a:prstGeom>
          <a:noFill/>
        </p:spPr>
        <p:txBody>
          <a:bodyPr wrap="square" rtlCol="0">
            <a:spAutoFit/>
          </a:bodyPr>
          <a:lstStyle/>
          <a:p>
            <a:pPr defTabSz="457200"/>
            <a:r>
              <a:rPr lang="en-US" sz="2400" b="1" dirty="0" smtClean="0">
                <a:solidFill>
                  <a:schemeClr val="bg1"/>
                </a:solidFill>
                <a:latin typeface="Arial" pitchFamily="34" charset="0"/>
                <a:cs typeface="Arial" pitchFamily="34" charset="0"/>
              </a:rPr>
              <a:t>08-03		Zephaniah	The Day of Jehovah is at Hand</a:t>
            </a:r>
          </a:p>
          <a:p>
            <a:pPr defTabSz="457200"/>
            <a:r>
              <a:rPr lang="en-US" sz="2400" b="1" dirty="0" smtClean="0">
                <a:solidFill>
                  <a:schemeClr val="bg1"/>
                </a:solidFill>
                <a:latin typeface="Arial" pitchFamily="34" charset="0"/>
                <a:cs typeface="Arial" pitchFamily="34" charset="0"/>
              </a:rPr>
              <a:t>							Doom Awaits the Unfaithful</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rgbClr val="FFFF00"/>
                </a:solidFill>
                <a:latin typeface="Arial" pitchFamily="34" charset="0"/>
                <a:cs typeface="Arial" pitchFamily="34" charset="0"/>
              </a:rPr>
              <a:t>08-10		Haggai		Build the Temple!</a:t>
            </a:r>
          </a:p>
          <a:p>
            <a:pPr defTabSz="457200"/>
            <a:r>
              <a:rPr lang="en-US" sz="2400" b="1" dirty="0" smtClean="0">
                <a:solidFill>
                  <a:srgbClr val="FFFF00"/>
                </a:solidFill>
                <a:latin typeface="Arial" pitchFamily="34" charset="0"/>
                <a:cs typeface="Arial" pitchFamily="34" charset="0"/>
              </a:rPr>
              <a:t>							God Will Bless Those Who Build</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08-17		Zechariah	Build the Temple and God will Bless</a:t>
            </a:r>
          </a:p>
          <a:p>
            <a:pPr defTabSz="457200"/>
            <a:r>
              <a:rPr lang="en-US" sz="2400" b="1" dirty="0" smtClean="0">
                <a:solidFill>
                  <a:schemeClr val="bg1"/>
                </a:solidFill>
                <a:latin typeface="Arial" pitchFamily="34" charset="0"/>
                <a:cs typeface="Arial" pitchFamily="34" charset="0"/>
              </a:rPr>
              <a:t>							The Messiah is Coming</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08-24		Malachi		Judgment is Coming</a:t>
            </a:r>
          </a:p>
          <a:p>
            <a:pPr defTabSz="457200"/>
            <a:r>
              <a:rPr lang="en-US" sz="2400" b="1" dirty="0" smtClean="0">
                <a:solidFill>
                  <a:schemeClr val="bg1"/>
                </a:solidFill>
                <a:latin typeface="Arial" pitchFamily="34" charset="0"/>
                <a:cs typeface="Arial" pitchFamily="34" charset="0"/>
              </a:rPr>
              <a:t>							God is Not Served by Partial Service</a:t>
            </a:r>
          </a:p>
          <a:p>
            <a:pPr defTabSz="457200"/>
            <a:r>
              <a:rPr lang="en-US" sz="2400" b="1" dirty="0" smtClean="0">
                <a:solidFill>
                  <a:schemeClr val="bg1"/>
                </a:solidFill>
                <a:latin typeface="Arial" pitchFamily="34" charset="0"/>
                <a:cs typeface="Arial" pitchFamily="34" charset="0"/>
              </a:rPr>
              <a:t> </a:t>
            </a:r>
          </a:p>
          <a:p>
            <a:pPr defTabSz="457200"/>
            <a:r>
              <a:rPr lang="en-US" sz="2400" b="1" dirty="0" smtClean="0">
                <a:solidFill>
                  <a:schemeClr val="bg1"/>
                </a:solidFill>
                <a:latin typeface="Arial" pitchFamily="34" charset="0"/>
                <a:cs typeface="Arial" pitchFamily="34" charset="0"/>
              </a:rPr>
              <a:t>08-31		</a:t>
            </a:r>
            <a:r>
              <a:rPr lang="en-US" sz="2400" b="1" i="1" dirty="0" smtClean="0">
                <a:solidFill>
                  <a:schemeClr val="bg1"/>
                </a:solidFill>
                <a:latin typeface="Arial" pitchFamily="34" charset="0"/>
                <a:cs typeface="Arial" pitchFamily="34" charset="0"/>
              </a:rPr>
              <a:t>Congregational Prayer Meeting</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TIMELINE  --</a:t>
            </a:r>
            <a:endParaRPr lang="en-US" sz="2800" b="1" dirty="0">
              <a:solidFill>
                <a:srgbClr val="FFFF00"/>
              </a:solidFill>
              <a:latin typeface="Arial" pitchFamily="34" charset="0"/>
              <a:cs typeface="Arial" pitchFamily="34" charset="0"/>
            </a:endParaRPr>
          </a:p>
        </p:txBody>
      </p:sp>
      <p:pic>
        <p:nvPicPr>
          <p:cNvPr id="4" name="Picture 2" descr="C:\Users\Greg\Documents\Preaching\Bible Classes\Modern Minor Prophets\Timeline-New.jpg"/>
          <p:cNvPicPr>
            <a:picLocks noChangeAspect="1" noChangeArrowheads="1"/>
          </p:cNvPicPr>
          <p:nvPr/>
        </p:nvPicPr>
        <p:blipFill>
          <a:blip r:embed="rId2" cstate="print"/>
          <a:srcRect/>
          <a:stretch>
            <a:fillRect/>
          </a:stretch>
        </p:blipFill>
        <p:spPr bwMode="auto">
          <a:xfrm>
            <a:off x="304800" y="1467316"/>
            <a:ext cx="8534400" cy="517365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HAGGAI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455003"/>
            <a:ext cx="8229600" cy="830997"/>
          </a:xfrm>
          <a:prstGeom prst="rect">
            <a:avLst/>
          </a:prstGeom>
          <a:noFill/>
        </p:spPr>
        <p:txBody>
          <a:bodyPr wrap="square" rtlCol="0">
            <a:spAutoFit/>
          </a:bodyPr>
          <a:lstStyle/>
          <a:p>
            <a:pPr algn="ctr" defTabSz="457200"/>
            <a:r>
              <a:rPr lang="en-US" sz="2400" b="1" i="1" dirty="0" smtClean="0">
                <a:solidFill>
                  <a:srgbClr val="FFFF00"/>
                </a:solidFill>
                <a:latin typeface="Arial" pitchFamily="34" charset="0"/>
                <a:cs typeface="Arial" pitchFamily="34" charset="0"/>
              </a:rPr>
              <a:t>Build the Temple</a:t>
            </a:r>
          </a:p>
          <a:p>
            <a:pPr algn="ctr" defTabSz="457200"/>
            <a:r>
              <a:rPr lang="en-US" sz="2400" b="1" i="1" dirty="0" smtClean="0">
                <a:solidFill>
                  <a:srgbClr val="FFFF00"/>
                </a:solidFill>
                <a:latin typeface="Arial" pitchFamily="34" charset="0"/>
                <a:cs typeface="Arial" pitchFamily="34" charset="0"/>
              </a:rPr>
              <a:t>God will bless, if they will build</a:t>
            </a:r>
          </a:p>
        </p:txBody>
      </p:sp>
      <p:sp>
        <p:nvSpPr>
          <p:cNvPr id="4" name="TextBox 3"/>
          <p:cNvSpPr txBox="1"/>
          <p:nvPr/>
        </p:nvSpPr>
        <p:spPr>
          <a:xfrm>
            <a:off x="457200" y="2685871"/>
            <a:ext cx="8229600" cy="3231654"/>
          </a:xfrm>
          <a:prstGeom prst="rect">
            <a:avLst/>
          </a:prstGeom>
          <a:noFill/>
        </p:spPr>
        <p:txBody>
          <a:bodyPr wrap="square" rtlCol="0">
            <a:spAutoFit/>
          </a:bodyPr>
          <a:lstStyle/>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Name and Personality of the Prophet.</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Date of the Book and of the Prophet.</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Outline and Supplemental Thoughts.</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Theme and Message of the Book.</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Practical Lessons of Permanent Value.</a:t>
            </a:r>
          </a:p>
          <a:p>
            <a:pPr defTabSz="457200"/>
            <a:endParaRPr lang="en-US" sz="1200" b="1" dirty="0" smtClean="0">
              <a:solidFill>
                <a:srgbClr val="FFFF00"/>
              </a:solidFill>
              <a:latin typeface="Arial" pitchFamily="34" charset="0"/>
              <a:cs typeface="Arial" pitchFamily="34" charset="0"/>
            </a:endParaRPr>
          </a:p>
          <a:p>
            <a:pPr defTabSz="457200"/>
            <a:r>
              <a:rPr lang="en-US" sz="2400" b="1" dirty="0" smtClean="0">
                <a:solidFill>
                  <a:srgbClr val="FFFF00"/>
                </a:solidFill>
                <a:latin typeface="Arial"/>
                <a:cs typeface="Arial"/>
              </a:rPr>
              <a:t>●	</a:t>
            </a:r>
            <a:r>
              <a:rPr lang="en-US" sz="2400" b="1" dirty="0" smtClean="0">
                <a:solidFill>
                  <a:srgbClr val="FFFF00"/>
                </a:solidFill>
                <a:latin typeface="Arial" pitchFamily="34" charset="0"/>
                <a:cs typeface="Arial" pitchFamily="34" charset="0"/>
              </a:rPr>
              <a:t>Discussion Questions.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HAGGAI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229600" cy="4708981"/>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NAME AND PERSONALITY OF THE PROPHET</a:t>
            </a:r>
          </a:p>
          <a:p>
            <a:pPr defTabSz="457200"/>
            <a:endParaRPr lang="en-US" sz="2400" b="1" dirty="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A.	The name Haggai means “festival” or 			“festival of Jehovah.”</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B.	Haggai is mentioned in Ezra 5:1 and 6:14.</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C.	He was contemporary with Zechariah &amp; Nehemiah.</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D.	Haggai is a man with one idea:  build the temple.</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E.	His preaching was authoritative, direct, and earnest.</a:t>
            </a:r>
          </a:p>
          <a:p>
            <a:pPr hangingPunct="0">
              <a:tabLst>
                <a:tab pos="457200" algn="l"/>
              </a:tabLst>
            </a:pPr>
            <a:endParaRPr lang="en-US" sz="1200" b="1" dirty="0" smtClean="0">
              <a:solidFill>
                <a:schemeClr val="bg1"/>
              </a:solidFill>
              <a:latin typeface="Arial" pitchFamily="34" charset="0"/>
              <a:cs typeface="Arial" pitchFamily="34" charset="0"/>
            </a:endParaRPr>
          </a:p>
          <a:p>
            <a:pPr hangingPunct="0">
              <a:tabLst>
                <a:tab pos="457200" algn="l"/>
              </a:tabLst>
            </a:pPr>
            <a:r>
              <a:rPr lang="en-US" sz="2400" b="1" dirty="0" smtClean="0">
                <a:solidFill>
                  <a:schemeClr val="bg1"/>
                </a:solidFill>
                <a:latin typeface="Arial" pitchFamily="34" charset="0"/>
                <a:cs typeface="Arial" pitchFamily="34" charset="0"/>
              </a:rPr>
              <a:t>F.	He preached for just four months, but was very 	effective.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HAGGAI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154984"/>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DATE OF THE BOOK AND PROPHET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A.	It is said to take place in the “second year of Darius 	the king.”</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B.	This places the book historically about 520</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C.	Daniel and Ezekiel have already prophesied to the 		people as they were in Babylonian exile.</a:t>
            </a:r>
          </a:p>
          <a:p>
            <a:pPr defTabSz="457200"/>
            <a:endParaRPr lang="en-US" sz="2400" b="1" dirty="0" smtClean="0">
              <a:solidFill>
                <a:schemeClr val="bg1"/>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A list of the Persian kings…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304800"/>
            <a:ext cx="7315200" cy="954107"/>
          </a:xfrm>
          <a:prstGeom prst="rect">
            <a:avLst/>
          </a:prstGeom>
          <a:solidFill>
            <a:schemeClr val="tx1"/>
          </a:solidFill>
          <a:ln w="38100">
            <a:solidFill>
              <a:schemeClr val="bg1"/>
            </a:solidFill>
          </a:ln>
        </p:spPr>
        <p:txBody>
          <a:bodyPr wrap="square" rtlCol="0">
            <a:spAutoFit/>
          </a:bodyPr>
          <a:lstStyle/>
          <a:p>
            <a:pPr algn="ctr"/>
            <a:r>
              <a:rPr lang="en-US" sz="2800" b="1" dirty="0" smtClean="0">
                <a:solidFill>
                  <a:srgbClr val="FFFF00"/>
                </a:solidFill>
                <a:latin typeface="Arial" pitchFamily="34" charset="0"/>
                <a:cs typeface="Arial" pitchFamily="34" charset="0"/>
              </a:rPr>
              <a:t>THE MODERN DAY MINOR PROPHETS</a:t>
            </a:r>
          </a:p>
          <a:p>
            <a:pPr algn="ctr"/>
            <a:r>
              <a:rPr lang="en-US" sz="2800" b="1" dirty="0" smtClean="0">
                <a:solidFill>
                  <a:srgbClr val="FFFF00"/>
                </a:solidFill>
                <a:latin typeface="Arial" pitchFamily="34" charset="0"/>
                <a:cs typeface="Arial" pitchFamily="34" charset="0"/>
              </a:rPr>
              <a:t>--  HAGGAI  --</a:t>
            </a:r>
            <a:endParaRPr lang="en-US" sz="2800" b="1" dirty="0">
              <a:solidFill>
                <a:srgbClr val="FFFF00"/>
              </a:solidFill>
              <a:latin typeface="Arial" pitchFamily="34" charset="0"/>
              <a:cs typeface="Arial" pitchFamily="34" charset="0"/>
            </a:endParaRPr>
          </a:p>
        </p:txBody>
      </p:sp>
      <p:sp>
        <p:nvSpPr>
          <p:cNvPr id="6" name="TextBox 5"/>
          <p:cNvSpPr txBox="1"/>
          <p:nvPr/>
        </p:nvSpPr>
        <p:spPr>
          <a:xfrm>
            <a:off x="457200" y="1619071"/>
            <a:ext cx="8305800" cy="4893647"/>
          </a:xfrm>
          <a:prstGeom prst="rect">
            <a:avLst/>
          </a:prstGeom>
          <a:noFill/>
        </p:spPr>
        <p:txBody>
          <a:bodyPr wrap="square" rtlCol="0">
            <a:spAutoFit/>
          </a:bodyPr>
          <a:lstStyle/>
          <a:p>
            <a:pPr algn="ctr" defTabSz="457200"/>
            <a:r>
              <a:rPr lang="en-US" sz="2400" b="1" dirty="0" smtClean="0">
                <a:solidFill>
                  <a:srgbClr val="FFFF00"/>
                </a:solidFill>
                <a:latin typeface="Arial" pitchFamily="34" charset="0"/>
                <a:cs typeface="Arial" pitchFamily="34" charset="0"/>
              </a:rPr>
              <a:t>DATE OF THE BOOK AND PROPHET</a:t>
            </a:r>
          </a:p>
          <a:p>
            <a:pPr defTabSz="457200"/>
            <a:endParaRPr lang="en-US" sz="2400" b="1" dirty="0">
              <a:solidFill>
                <a:srgbClr val="FFFF00"/>
              </a:solidFill>
              <a:latin typeface="Arial" pitchFamily="34" charset="0"/>
              <a:cs typeface="Arial" pitchFamily="34" charset="0"/>
            </a:endParaRPr>
          </a:p>
          <a:p>
            <a:pPr defTabSz="457200"/>
            <a:r>
              <a:rPr lang="en-US" sz="2400" b="1" dirty="0" smtClean="0">
                <a:solidFill>
                  <a:schemeClr val="bg1"/>
                </a:solidFill>
                <a:latin typeface="Arial" pitchFamily="34" charset="0"/>
                <a:cs typeface="Arial" pitchFamily="34" charset="0"/>
              </a:rPr>
              <a:t>D.	A list of the Persian kings:</a:t>
            </a:r>
          </a:p>
          <a:p>
            <a:pPr defTabSz="457200"/>
            <a:r>
              <a:rPr lang="en-US" sz="2400" b="1" dirty="0" smtClean="0">
                <a:solidFill>
                  <a:schemeClr val="bg1"/>
                </a:solidFill>
                <a:latin typeface="Arial" pitchFamily="34" charset="0"/>
                <a:cs typeface="Arial" pitchFamily="34" charset="0"/>
              </a:rPr>
              <a:t>	1.	</a:t>
            </a:r>
            <a:r>
              <a:rPr lang="en-US" sz="2400" b="1" u="sng" dirty="0" smtClean="0">
                <a:solidFill>
                  <a:schemeClr val="bg1"/>
                </a:solidFill>
                <a:latin typeface="Arial" pitchFamily="34" charset="0"/>
                <a:cs typeface="Arial" pitchFamily="34" charset="0"/>
              </a:rPr>
              <a:t>Cyrus</a:t>
            </a:r>
            <a:r>
              <a:rPr lang="en-US" sz="2400" b="1" dirty="0" smtClean="0">
                <a:solidFill>
                  <a:schemeClr val="bg1"/>
                </a:solidFill>
                <a:latin typeface="Arial" pitchFamily="34" charset="0"/>
                <a:cs typeface="Arial" pitchFamily="34" charset="0"/>
              </a:rPr>
              <a:t> (559-529</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 who gave the decree to go 				back and build the temple.</a:t>
            </a:r>
          </a:p>
          <a:p>
            <a:pPr defTabSz="457200"/>
            <a:r>
              <a:rPr lang="en-US" sz="2400" b="1" dirty="0" smtClean="0">
                <a:solidFill>
                  <a:schemeClr val="bg1"/>
                </a:solidFill>
                <a:latin typeface="Arial" pitchFamily="34" charset="0"/>
                <a:cs typeface="Arial" pitchFamily="34" charset="0"/>
              </a:rPr>
              <a:t>	2.	</a:t>
            </a:r>
            <a:r>
              <a:rPr lang="en-US" sz="2400" b="1" u="sng" dirty="0" smtClean="0">
                <a:solidFill>
                  <a:schemeClr val="bg1"/>
                </a:solidFill>
                <a:latin typeface="Arial" pitchFamily="34" charset="0"/>
                <a:cs typeface="Arial" pitchFamily="34" charset="0"/>
              </a:rPr>
              <a:t>Cambyses</a:t>
            </a:r>
            <a:r>
              <a:rPr lang="en-US" sz="2400" b="1" dirty="0" smtClean="0">
                <a:solidFill>
                  <a:schemeClr val="bg1"/>
                </a:solidFill>
                <a:latin typeface="Arial" pitchFamily="34" charset="0"/>
                <a:cs typeface="Arial" pitchFamily="34" charset="0"/>
              </a:rPr>
              <a:t> (529-522</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 the Bible does not 					mention this king.</a:t>
            </a:r>
          </a:p>
          <a:p>
            <a:pPr defTabSz="457200"/>
            <a:r>
              <a:rPr lang="en-US" sz="2400" b="1" dirty="0" smtClean="0">
                <a:solidFill>
                  <a:schemeClr val="bg1"/>
                </a:solidFill>
                <a:latin typeface="Arial" pitchFamily="34" charset="0"/>
                <a:cs typeface="Arial" pitchFamily="34" charset="0"/>
              </a:rPr>
              <a:t>	3.	</a:t>
            </a:r>
            <a:r>
              <a:rPr lang="en-US" sz="2400" b="1" u="sng" dirty="0" smtClean="0">
                <a:solidFill>
                  <a:schemeClr val="bg1"/>
                </a:solidFill>
                <a:latin typeface="Arial" pitchFamily="34" charset="0"/>
                <a:cs typeface="Arial" pitchFamily="34" charset="0"/>
              </a:rPr>
              <a:t>Darius</a:t>
            </a:r>
            <a:r>
              <a:rPr lang="en-US" sz="2400" b="1" dirty="0" smtClean="0">
                <a:solidFill>
                  <a:schemeClr val="bg1"/>
                </a:solidFill>
                <a:latin typeface="Arial" pitchFamily="34" charset="0"/>
                <a:cs typeface="Arial" pitchFamily="34" charset="0"/>
              </a:rPr>
              <a:t> (521-486</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 ruled during Haggai’s 					preaching.</a:t>
            </a:r>
          </a:p>
          <a:p>
            <a:pPr defTabSz="457200"/>
            <a:r>
              <a:rPr lang="en-US" sz="2400" b="1" dirty="0" smtClean="0">
                <a:solidFill>
                  <a:schemeClr val="bg1"/>
                </a:solidFill>
                <a:latin typeface="Arial" pitchFamily="34" charset="0"/>
                <a:cs typeface="Arial" pitchFamily="34" charset="0"/>
              </a:rPr>
              <a:t>	4.	</a:t>
            </a:r>
            <a:r>
              <a:rPr lang="en-US" sz="2400" b="1" u="sng" dirty="0" smtClean="0">
                <a:solidFill>
                  <a:schemeClr val="bg1"/>
                </a:solidFill>
                <a:latin typeface="Arial" pitchFamily="34" charset="0"/>
                <a:cs typeface="Arial" pitchFamily="34" charset="0"/>
              </a:rPr>
              <a:t>Xerxes</a:t>
            </a:r>
            <a:r>
              <a:rPr lang="en-US" sz="2400" b="1" dirty="0" smtClean="0">
                <a:solidFill>
                  <a:schemeClr val="bg1"/>
                </a:solidFill>
                <a:latin typeface="Arial" pitchFamily="34" charset="0"/>
                <a:cs typeface="Arial" pitchFamily="34" charset="0"/>
              </a:rPr>
              <a:t>, also known as </a:t>
            </a:r>
            <a:r>
              <a:rPr lang="en-US" sz="2400" b="1" dirty="0" err="1" smtClean="0">
                <a:solidFill>
                  <a:schemeClr val="bg1"/>
                </a:solidFill>
                <a:latin typeface="Arial" pitchFamily="34" charset="0"/>
                <a:cs typeface="Arial" pitchFamily="34" charset="0"/>
              </a:rPr>
              <a:t>Ahasuerus</a:t>
            </a:r>
            <a:r>
              <a:rPr lang="en-US" sz="2400" b="1" dirty="0" smtClean="0">
                <a:solidFill>
                  <a:schemeClr val="bg1"/>
                </a:solidFill>
                <a:latin typeface="Arial" pitchFamily="34" charset="0"/>
                <a:cs typeface="Arial" pitchFamily="34" charset="0"/>
              </a:rPr>
              <a:t> (485-466</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 				king during the time (and book of) Esther.</a:t>
            </a:r>
          </a:p>
          <a:p>
            <a:pPr defTabSz="457200"/>
            <a:r>
              <a:rPr lang="en-US" sz="2400" b="1" dirty="0" smtClean="0">
                <a:solidFill>
                  <a:schemeClr val="bg1"/>
                </a:solidFill>
                <a:latin typeface="Arial" pitchFamily="34" charset="0"/>
                <a:cs typeface="Arial" pitchFamily="34" charset="0"/>
              </a:rPr>
              <a:t>	5.	</a:t>
            </a:r>
            <a:r>
              <a:rPr lang="en-US" sz="2400" b="1" u="sng" dirty="0" err="1" smtClean="0">
                <a:solidFill>
                  <a:schemeClr val="bg1"/>
                </a:solidFill>
                <a:latin typeface="Arial" pitchFamily="34" charset="0"/>
                <a:cs typeface="Arial" pitchFamily="34" charset="0"/>
              </a:rPr>
              <a:t>Artaxerxes</a:t>
            </a:r>
            <a:r>
              <a:rPr lang="en-US" sz="2400" b="1" dirty="0" smtClean="0">
                <a:solidFill>
                  <a:schemeClr val="bg1"/>
                </a:solidFill>
                <a:latin typeface="Arial" pitchFamily="34" charset="0"/>
                <a:cs typeface="Arial" pitchFamily="34" charset="0"/>
              </a:rPr>
              <a:t> (465-425</a:t>
            </a:r>
            <a:r>
              <a:rPr lang="en-US" sz="2400" b="1" cap="small" dirty="0" smtClean="0">
                <a:solidFill>
                  <a:schemeClr val="bg1"/>
                </a:solidFill>
                <a:latin typeface="Arial" pitchFamily="34" charset="0"/>
                <a:cs typeface="Arial" pitchFamily="34" charset="0"/>
              </a:rPr>
              <a:t>bc</a:t>
            </a:r>
            <a:r>
              <a:rPr lang="en-US" sz="2400" b="1" dirty="0" smtClean="0">
                <a:solidFill>
                  <a:schemeClr val="bg1"/>
                </a:solidFill>
                <a:latin typeface="Arial" pitchFamily="34" charset="0"/>
                <a:cs typeface="Arial" pitchFamily="34" charset="0"/>
              </a:rPr>
              <a:t>), reigned during the 					lifetime of Ezra and Malachi.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458</TotalTime>
  <Words>234</Words>
  <Application>Microsoft Office PowerPoint</Application>
  <PresentationFormat>On-screen Show (4:3)</PresentationFormat>
  <Paragraphs>202</Paragraphs>
  <Slides>18</Slides>
  <Notes>0</Notes>
  <HiddenSlides>2</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dc:creator>
  <cp:lastModifiedBy>Greg</cp:lastModifiedBy>
  <cp:revision>86</cp:revision>
  <dcterms:created xsi:type="dcterms:W3CDTF">2022-05-26T16:39:18Z</dcterms:created>
  <dcterms:modified xsi:type="dcterms:W3CDTF">2022-08-10T16:20:20Z</dcterms:modified>
</cp:coreProperties>
</file>