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3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5/31/2022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 AND SUPPLEMENTAL THOUGHTS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Simple outline: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	Hosea’s Personal Experiences (1:1-3:5).</a:t>
            </a:r>
          </a:p>
          <a:p>
            <a:pPr defTabSz="457200"/>
            <a:r>
              <a:rPr lang="en-US" sz="2400" b="1" dirty="0" smtClean="0">
                <a:solidFill>
                  <a:schemeClr val="bg1"/>
                </a:solidFill>
                <a:latin typeface="Arial" pitchFamily="34" charset="0"/>
                <a:cs typeface="Arial" pitchFamily="34" charset="0"/>
              </a:rPr>
              <a:t>		A.	First marriage to adulterous Gomer (1:1-2:23).</a:t>
            </a:r>
          </a:p>
          <a:p>
            <a:pPr defTabSz="457200"/>
            <a:r>
              <a:rPr lang="en-US" sz="2400" b="1" dirty="0" smtClean="0">
                <a:solidFill>
                  <a:schemeClr val="bg1"/>
                </a:solidFill>
                <a:latin typeface="Arial" pitchFamily="34" charset="0"/>
                <a:cs typeface="Arial" pitchFamily="34" charset="0"/>
              </a:rPr>
              <a:t>		B.	His remarriage to Gomer (3:1-5).</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II.	The Prophet’s Message to Israel.</a:t>
            </a:r>
          </a:p>
          <a:p>
            <a:pPr defTabSz="457200"/>
            <a:r>
              <a:rPr lang="en-US" sz="2400" b="1" dirty="0" smtClean="0">
                <a:solidFill>
                  <a:schemeClr val="bg1"/>
                </a:solidFill>
                <a:latin typeface="Arial" pitchFamily="34" charset="0"/>
                <a:cs typeface="Arial" pitchFamily="34" charset="0"/>
              </a:rPr>
              <a:t>		A.	The indictment of Israel (4:1-7:16).</a:t>
            </a:r>
          </a:p>
          <a:p>
            <a:pPr defTabSz="457200"/>
            <a:r>
              <a:rPr lang="en-US" sz="2400" b="1" dirty="0" smtClean="0">
                <a:solidFill>
                  <a:schemeClr val="bg1"/>
                </a:solidFill>
                <a:latin typeface="Arial" pitchFamily="34" charset="0"/>
                <a:cs typeface="Arial" pitchFamily="34" charset="0"/>
              </a:rPr>
              <a:t>		B.	Israel to be punished for her sins (8:1-10:15).</a:t>
            </a:r>
          </a:p>
          <a:p>
            <a:pPr defTabSz="457200"/>
            <a:r>
              <a:rPr lang="en-US" sz="2400" b="1" dirty="0" smtClean="0">
                <a:solidFill>
                  <a:schemeClr val="bg1"/>
                </a:solidFill>
                <a:latin typeface="Arial" pitchFamily="34" charset="0"/>
                <a:cs typeface="Arial" pitchFamily="34" charset="0"/>
              </a:rPr>
              <a:t>		C.	God’s love for Israel (11:1-14:9).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 AND SUPPLEMENTAL THOUGHTS</a:t>
            </a:r>
          </a:p>
          <a:p>
            <a:pPr defTabSz="457200"/>
            <a:endParaRPr lang="en-US" sz="2400" b="1" dirty="0">
              <a:solidFill>
                <a:srgbClr val="FFFF00"/>
              </a:solidFill>
              <a:latin typeface="Arial" pitchFamily="34" charset="0"/>
              <a:cs typeface="Arial" pitchFamily="34" charset="0"/>
            </a:endParaRPr>
          </a:p>
          <a:p>
            <a:pPr defTabSz="457200"/>
            <a:r>
              <a:rPr lang="en-US" sz="2400" b="1" dirty="0">
                <a:solidFill>
                  <a:schemeClr val="bg1"/>
                </a:solidFill>
                <a:latin typeface="Arial" pitchFamily="34" charset="0"/>
                <a:cs typeface="Arial" pitchFamily="34" charset="0"/>
              </a:rPr>
              <a:t>B</a:t>
            </a:r>
            <a:r>
              <a:rPr lang="en-US" sz="2400" b="1" dirty="0" smtClean="0">
                <a:solidFill>
                  <a:schemeClr val="bg1"/>
                </a:solidFill>
                <a:latin typeface="Arial" pitchFamily="34" charset="0"/>
                <a:cs typeface="Arial" pitchFamily="34" charset="0"/>
              </a:rPr>
              <a:t>.	Supplemental Thoughts:</a:t>
            </a:r>
          </a:p>
          <a:p>
            <a:pPr defTabSz="457200"/>
            <a:r>
              <a:rPr lang="en-US" sz="2400" b="1" dirty="0" smtClean="0">
                <a:solidFill>
                  <a:schemeClr val="bg1"/>
                </a:solidFill>
                <a:latin typeface="Arial" pitchFamily="34" charset="0"/>
                <a:cs typeface="Arial" pitchFamily="34" charset="0"/>
              </a:rPr>
              <a:t>	1.	Hosea stands for God</a:t>
            </a:r>
          </a:p>
          <a:p>
            <a:pPr defTabSz="457200"/>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(a loving, patient husband).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2.	Gomer stands for the nation of Israel</a:t>
            </a:r>
          </a:p>
          <a:p>
            <a:pPr defTabSz="457200"/>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(the lustful, immoral wife).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3.	</a:t>
            </a:r>
            <a:r>
              <a:rPr lang="en-US" sz="2400" b="1" dirty="0" err="1" smtClean="0">
                <a:solidFill>
                  <a:schemeClr val="bg1"/>
                </a:solidFill>
                <a:latin typeface="Arial" pitchFamily="34" charset="0"/>
                <a:cs typeface="Arial" pitchFamily="34" charset="0"/>
              </a:rPr>
              <a:t>Jezreel</a:t>
            </a:r>
            <a:r>
              <a:rPr lang="en-US" sz="2400" b="1" dirty="0" smtClean="0">
                <a:solidFill>
                  <a:schemeClr val="bg1"/>
                </a:solidFill>
                <a:latin typeface="Arial" pitchFamily="34" charset="0"/>
                <a:cs typeface="Arial" pitchFamily="34" charset="0"/>
              </a:rPr>
              <a:t>, Lo-</a:t>
            </a:r>
            <a:r>
              <a:rPr lang="en-US" sz="2400" b="1" dirty="0" err="1" smtClean="0">
                <a:solidFill>
                  <a:schemeClr val="bg1"/>
                </a:solidFill>
                <a:latin typeface="Arial" pitchFamily="34" charset="0"/>
                <a:cs typeface="Arial" pitchFamily="34" charset="0"/>
              </a:rPr>
              <a:t>Ruhamah</a:t>
            </a:r>
            <a:r>
              <a:rPr lang="en-US" sz="2400" b="1" dirty="0" smtClean="0">
                <a:solidFill>
                  <a:schemeClr val="bg1"/>
                </a:solidFill>
                <a:latin typeface="Arial" pitchFamily="34" charset="0"/>
                <a:cs typeface="Arial" pitchFamily="34" charset="0"/>
              </a:rPr>
              <a:t>, and Lo-</a:t>
            </a:r>
            <a:r>
              <a:rPr lang="en-US" sz="2400" b="1" dirty="0" err="1" smtClean="0">
                <a:solidFill>
                  <a:schemeClr val="bg1"/>
                </a:solidFill>
                <a:latin typeface="Arial" pitchFamily="34" charset="0"/>
                <a:cs typeface="Arial" pitchFamily="34" charset="0"/>
              </a:rPr>
              <a:t>Ammi</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(the individual Jews – </a:t>
            </a:r>
          </a:p>
          <a:p>
            <a:pPr defTabSz="457200"/>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scattered, un-pitied, and rejected).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64742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 AND SUPPLEMENTAL THOUGHTS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Seven Steps to Israel's Doom:</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1.	Lack of knowledge (4:6-11).</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2.	Pride (5:5).</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3.	Instability (6:4).</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4.	Worldliness (7:8).</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5.	Corruption (9:9).</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6.	Backsliding (11:7).</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7.	Idolatry (13:2).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 OF HOSEA</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the book of Hosea is:</a:t>
            </a:r>
          </a:p>
          <a:p>
            <a:pPr defTabSz="457200"/>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God is a God of Righteousness and love.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of Hosea is:</a:t>
            </a:r>
          </a:p>
          <a:p>
            <a:pPr defTabSz="457200"/>
            <a:r>
              <a:rPr lang="en-US" sz="2400" b="1" dirty="0" smtClean="0">
                <a:solidFill>
                  <a:schemeClr val="bg1"/>
                </a:solidFill>
                <a:latin typeface="Arial" pitchFamily="34" charset="0"/>
                <a:cs typeface="Arial" pitchFamily="34" charset="0"/>
              </a:rPr>
              <a:t>		Doom--due to lack of knowledge of God’s nature.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teachings of the book:</a:t>
            </a:r>
          </a:p>
          <a:p>
            <a:pPr defTabSz="457200"/>
            <a:r>
              <a:rPr lang="en-US" sz="2400" b="1" dirty="0" smtClean="0">
                <a:solidFill>
                  <a:schemeClr val="bg1"/>
                </a:solidFill>
                <a:latin typeface="Arial" pitchFamily="34" charset="0"/>
                <a:cs typeface="Arial" pitchFamily="34" charset="0"/>
              </a:rPr>
              <a:t>	1.	</a:t>
            </a:r>
            <a:r>
              <a:rPr lang="en-US" sz="2400" b="1" u="sng" dirty="0" smtClean="0">
                <a:solidFill>
                  <a:schemeClr val="bg1"/>
                </a:solidFill>
                <a:latin typeface="Arial" pitchFamily="34" charset="0"/>
                <a:cs typeface="Arial" pitchFamily="34" charset="0"/>
              </a:rPr>
              <a:t>The picture and true nature of God</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a.	God is a great and unceasing lover.</a:t>
            </a:r>
          </a:p>
          <a:p>
            <a:pPr defTabSz="457200"/>
            <a:r>
              <a:rPr lang="en-US" sz="2400" b="1" dirty="0" smtClean="0">
                <a:solidFill>
                  <a:schemeClr val="bg1"/>
                </a:solidFill>
                <a:latin typeface="Arial" pitchFamily="34" charset="0"/>
                <a:cs typeface="Arial" pitchFamily="34" charset="0"/>
              </a:rPr>
              <a:t>		b.	God is a great sufferer who has found His love 			unrequited.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 OF HOSEA</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teachings of the book:</a:t>
            </a:r>
          </a:p>
          <a:p>
            <a:pPr defTabSz="457200"/>
            <a:r>
              <a:rPr lang="en-US" sz="2400" b="1" dirty="0" smtClean="0">
                <a:solidFill>
                  <a:schemeClr val="bg1"/>
                </a:solidFill>
                <a:latin typeface="Arial" pitchFamily="34" charset="0"/>
                <a:cs typeface="Arial" pitchFamily="34" charset="0"/>
              </a:rPr>
              <a:t>	2.	</a:t>
            </a:r>
            <a:r>
              <a:rPr lang="en-US" sz="2400" b="1" u="sng" dirty="0" smtClean="0">
                <a:solidFill>
                  <a:schemeClr val="bg1"/>
                </a:solidFill>
                <a:latin typeface="Arial" pitchFamily="34" charset="0"/>
                <a:cs typeface="Arial" pitchFamily="34" charset="0"/>
              </a:rPr>
              <a:t>The picture of the true nature of sin</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a.	Sin in the final analysis is unfaithfulness, 				infidelity, and whoredom.</a:t>
            </a:r>
          </a:p>
          <a:p>
            <a:pPr defTabSz="457200"/>
            <a:r>
              <a:rPr lang="en-US" sz="2400" b="1" dirty="0" smtClean="0">
                <a:solidFill>
                  <a:schemeClr val="bg1"/>
                </a:solidFill>
                <a:latin typeface="Arial" pitchFamily="34" charset="0"/>
                <a:cs typeface="Arial" pitchFamily="34" charset="0"/>
              </a:rPr>
              <a:t>		b.	Sin ages a person and destroys their youthful 			spirit.</a:t>
            </a:r>
          </a:p>
          <a:p>
            <a:pPr defTabSz="457200"/>
            <a:r>
              <a:rPr lang="en-US" sz="2400" b="1" dirty="0" smtClean="0">
                <a:solidFill>
                  <a:schemeClr val="bg1"/>
                </a:solidFill>
                <a:latin typeface="Arial" pitchFamily="34" charset="0"/>
                <a:cs typeface="Arial" pitchFamily="34" charset="0"/>
              </a:rPr>
              <a:t>		c.	Sin is contagious.</a:t>
            </a:r>
          </a:p>
          <a:p>
            <a:pPr defTabSz="457200"/>
            <a:r>
              <a:rPr lang="en-US" sz="2400" b="1" dirty="0" smtClean="0">
                <a:solidFill>
                  <a:schemeClr val="bg1"/>
                </a:solidFill>
                <a:latin typeface="Arial" pitchFamily="34" charset="0"/>
                <a:cs typeface="Arial" pitchFamily="34" charset="0"/>
              </a:rPr>
              <a:t>		d.	Sin’s effects are as certain and as natural as 			the power of gravity.</a:t>
            </a:r>
          </a:p>
          <a:p>
            <a:pPr defTabSz="457200"/>
            <a:r>
              <a:rPr lang="en-US" sz="2400" b="1" dirty="0" smtClean="0">
                <a:solidFill>
                  <a:schemeClr val="bg1"/>
                </a:solidFill>
                <a:latin typeface="Arial" pitchFamily="34" charset="0"/>
                <a:cs typeface="Arial" pitchFamily="34" charset="0"/>
              </a:rPr>
              <a:t>		e.	Sin robs a people of the power to make good 			moral distinctions.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 OF HOSEA</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The teachings of the book:</a:t>
            </a:r>
          </a:p>
          <a:p>
            <a:pPr defTabSz="457200"/>
            <a:r>
              <a:rPr lang="en-US" sz="2400" b="1" dirty="0" smtClean="0">
                <a:solidFill>
                  <a:schemeClr val="bg1"/>
                </a:solidFill>
                <a:latin typeface="Arial" pitchFamily="34" charset="0"/>
                <a:cs typeface="Arial" pitchFamily="34" charset="0"/>
              </a:rPr>
              <a:t>	3.	</a:t>
            </a:r>
            <a:r>
              <a:rPr lang="en-US" sz="2400" b="1" u="sng" dirty="0" smtClean="0">
                <a:solidFill>
                  <a:schemeClr val="bg1"/>
                </a:solidFill>
                <a:latin typeface="Arial" pitchFamily="34" charset="0"/>
                <a:cs typeface="Arial" pitchFamily="34" charset="0"/>
              </a:rPr>
              <a:t>The picture of true repentance</a:t>
            </a:r>
            <a:r>
              <a:rPr lang="en-US" sz="2400" b="1" dirty="0" smtClean="0">
                <a:solidFill>
                  <a:schemeClr val="bg1"/>
                </a:solidFill>
                <a:latin typeface="Arial" pitchFamily="34" charset="0"/>
                <a:cs typeface="Arial" pitchFamily="34" charset="0"/>
              </a:rPr>
              <a:t>:</a:t>
            </a:r>
          </a:p>
          <a:p>
            <a:pPr defTabSz="457200"/>
            <a:r>
              <a:rPr lang="en-US" sz="2400" b="1" dirty="0" smtClean="0">
                <a:solidFill>
                  <a:schemeClr val="bg1"/>
                </a:solidFill>
                <a:latin typeface="Arial" pitchFamily="34" charset="0"/>
                <a:cs typeface="Arial" pitchFamily="34" charset="0"/>
              </a:rPr>
              <a:t>		To Hosea, repentance is no mere change in the 		direction of one’s life.  It is a turning back upon 		one’s self, a retracing of one’s footsteps and a 			confession with acknowledgment of what one 			has abandoned.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5139869"/>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Without the knowledge of Jehovah and His law there 	can be no fellowship with God.  See 1Jn. 1:5-7.</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sacredness/sanctity of marriage.</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Sin destroys the nerve that enables men to make 	good moral distinctions.</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Inward corruption is more dangerous to a nation’s 	existence than external enemies.</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The root of sin from which all others spring is 	unfaithfulness to Jehovah.</a:t>
            </a:r>
          </a:p>
          <a:p>
            <a:pPr defTabSz="457200"/>
            <a:endParaRPr lang="en-US" sz="8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Ignorance is not bliss, ignorance is damnation.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From what you know about the prophets, does being 	a prophet seem like a glamorous job?  Explain.</a:t>
            </a:r>
          </a:p>
          <a:p>
            <a:pPr defTabSz="457200"/>
            <a:endParaRPr lang="en-US" sz="12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What might Hosea have been thinking or feeling 	through it all?  What about Gomer?</a:t>
            </a:r>
          </a:p>
          <a:p>
            <a:pPr defTabSz="457200"/>
            <a:endParaRPr lang="en-US" sz="12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If Hosea and Gomer were your neighbors, what 	advice would you give Hosea?  How does “tough 	love” fit into the message of the book of Hosea?  	What is the real point of the marriage of Hosea and 	Gomer?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Hosea mentions an increase in lawsuits.  Why would 	lawsuits be a sign of sin?</a:t>
            </a:r>
          </a:p>
          <a:p>
            <a:pPr defTabSz="457200"/>
            <a:endParaRPr lang="en-US" sz="12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God disciplines us “so that we may share His 	holiness” (Heb. 12:10).  What were some aspects of 	God’s discipline in Hosea’s time?  Does God 	discipline a contemporary believer today?</a:t>
            </a:r>
          </a:p>
          <a:p>
            <a:pPr defTabSz="457200"/>
            <a:endParaRPr lang="en-US" sz="12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What are some experiences you have had in your 	walk with the Lord where you wanted to be rescued 	from suffering but not necessarily cleansed from 	your sin?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God wanted to gather His people to Himself, but they 	maintained their distance.  Why are we often not 		willing to be drawn close to the Lord?</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Why are words so important in genuine repentance 	(14:2)?  Why are words alone not enough?  What 		else is important and why?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06-01		Hosea	God is Righteousness and Love</a:t>
            </a:r>
          </a:p>
          <a:p>
            <a:pPr defTabSz="457200"/>
            <a:r>
              <a:rPr lang="en-US" sz="2400" b="1" dirty="0" smtClean="0">
                <a:solidFill>
                  <a:srgbClr val="FFFF00"/>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06-22		Obadiah	The Fall of Edom because of Cruelty</a:t>
            </a:r>
          </a:p>
          <a:p>
            <a:pPr defTabSz="457200"/>
            <a:r>
              <a:rPr lang="en-US" sz="2400" b="1" dirty="0" smtClean="0">
                <a:solidFill>
                  <a:schemeClr val="bg1"/>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5262979"/>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pitchFamily="34" charset="0"/>
                <a:cs typeface="Arial" pitchFamily="34" charset="0"/>
              </a:rPr>
              <a:t>06-08		Joel		The Day of Jehovah</a:t>
            </a:r>
          </a:p>
          <a:p>
            <a:pPr defTabSz="457200"/>
            <a:r>
              <a:rPr lang="en-US" sz="2400" b="1" dirty="0" smtClean="0">
                <a:solidFill>
                  <a:srgbClr val="FFFF00"/>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06-22		Obadiah	The Fall of Edom because of Cruelty</a:t>
            </a:r>
          </a:p>
          <a:p>
            <a:pPr defTabSz="457200"/>
            <a:r>
              <a:rPr lang="en-US" sz="2400" b="1" dirty="0" smtClean="0">
                <a:solidFill>
                  <a:schemeClr val="bg1"/>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Congregational Prayer Night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1028" name="Picture 4" descr="C:\Users\Greg\Documents\Preaching\Bible Classes\Modern Minor Prophets\Timeline-New.jpg"/>
          <p:cNvPicPr>
            <a:picLocks noChangeAspect="1" noChangeArrowheads="1"/>
          </p:cNvPicPr>
          <p:nvPr/>
        </p:nvPicPr>
        <p:blipFill>
          <a:blip r:embed="rId2" cstate="print"/>
          <a:srcRect/>
          <a:stretch>
            <a:fillRect/>
          </a:stretch>
        </p:blipFill>
        <p:spPr bwMode="auto">
          <a:xfrm>
            <a:off x="190500" y="1371600"/>
            <a:ext cx="8724900" cy="528914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God is a God of Righteousness and Love</a:t>
            </a:r>
          </a:p>
          <a:p>
            <a:pPr algn="ctr" defTabSz="457200"/>
            <a:r>
              <a:rPr lang="en-US" sz="2400" b="1" i="1" dirty="0" smtClean="0">
                <a:solidFill>
                  <a:srgbClr val="FFFF00"/>
                </a:solidFill>
                <a:latin typeface="Arial" pitchFamily="34" charset="0"/>
                <a:cs typeface="Arial" pitchFamily="34" charset="0"/>
              </a:rPr>
              <a:t>Israel Plays the Harlot with God</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5078313"/>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His name means “salvation” or “deliverance.”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His work covered a period of 40 years or better.</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He was from the northern kingdom and is the only 	writing prophet of Israel.</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Hosea has been called the prophet of love.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Hosea is best known for his unfailing love for 	Gomer even while married she played the harlot.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Hosea speaks of Ephraim some 37 times in making 	reference to the entire Israelite nation.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708981"/>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Date of the book:  750-735</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During the preaching of Hosea the social and moral 	life of Israel was as equally chaotic as its political 	life.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Sacred prostitution (harlotry), bestiality, and 	drunkenness were destroying family life.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Israel’s blacklist of sins were; falsehood (4:1), 	licentiousness (4:11), murder (5:2), robbery (7:1), 	and oppression (12:7).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HOSEA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970318"/>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Israel </a:t>
            </a:r>
            <a:r>
              <a:rPr lang="en-US" sz="2400" b="1" u="sng" dirty="0" smtClean="0">
                <a:solidFill>
                  <a:schemeClr val="bg1"/>
                </a:solidFill>
                <a:latin typeface="Arial" pitchFamily="34" charset="0"/>
                <a:cs typeface="Arial" pitchFamily="34" charset="0"/>
              </a:rPr>
              <a:t>lacked</a:t>
            </a:r>
            <a:r>
              <a:rPr lang="en-US" sz="2400" b="1" dirty="0" smtClean="0">
                <a:solidFill>
                  <a:schemeClr val="bg1"/>
                </a:solidFill>
                <a:latin typeface="Arial" pitchFamily="34" charset="0"/>
                <a:cs typeface="Arial" pitchFamily="34" charset="0"/>
              </a:rPr>
              <a:t> the following four things:</a:t>
            </a:r>
          </a:p>
          <a:p>
            <a:pPr defTabSz="457200"/>
            <a:r>
              <a:rPr lang="en-US" sz="2400" b="1" dirty="0" smtClean="0">
                <a:solidFill>
                  <a:schemeClr val="bg1"/>
                </a:solidFill>
                <a:latin typeface="Arial" pitchFamily="34" charset="0"/>
                <a:cs typeface="Arial" pitchFamily="34" charset="0"/>
              </a:rPr>
              <a:t>	1.	Knowledge 		(4:1-2, 6; 6:3, 6; 8:12).</a:t>
            </a:r>
          </a:p>
          <a:p>
            <a:pPr defTabSz="457200"/>
            <a:r>
              <a:rPr lang="en-US" sz="2400" b="1" dirty="0" smtClean="0">
                <a:solidFill>
                  <a:schemeClr val="bg1"/>
                </a:solidFill>
                <a:latin typeface="Arial" pitchFamily="34" charset="0"/>
                <a:cs typeface="Arial" pitchFamily="34" charset="0"/>
              </a:rPr>
              <a:t>	2.	A trust in God 	(5:13; 7:11; 8:5; 11:5-7).</a:t>
            </a:r>
          </a:p>
          <a:p>
            <a:pPr defTabSz="457200"/>
            <a:r>
              <a:rPr lang="en-US" sz="2400" b="1" dirty="0" smtClean="0">
                <a:solidFill>
                  <a:schemeClr val="bg1"/>
                </a:solidFill>
                <a:latin typeface="Arial" pitchFamily="34" charset="0"/>
                <a:cs typeface="Arial" pitchFamily="34" charset="0"/>
              </a:rPr>
              <a:t>	3.	Leadership 		(4:4-6; 6:8-9; 9:7; 7:5-7).</a:t>
            </a:r>
          </a:p>
          <a:p>
            <a:pPr defTabSz="457200"/>
            <a:r>
              <a:rPr lang="en-US" sz="2400" b="1" dirty="0" smtClean="0">
                <a:solidFill>
                  <a:schemeClr val="bg1"/>
                </a:solidFill>
                <a:latin typeface="Arial" pitchFamily="34" charset="0"/>
                <a:cs typeface="Arial" pitchFamily="34" charset="0"/>
              </a:rPr>
              <a:t>	4.	Love for God 	(Chapters 1-3; 11:1-4).</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The book of Hosea is both a prophecy and a poem; 	one of the most difficult of the prophets, but also a 	book of evangelical nature.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291</Words>
  <Application>Microsoft Office PowerPoint</Application>
  <PresentationFormat>On-screen Show (4:3)</PresentationFormat>
  <Paragraphs>236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17</cp:revision>
  <dcterms:created xsi:type="dcterms:W3CDTF">2022-05-26T16:39:18Z</dcterms:created>
  <dcterms:modified xsi:type="dcterms:W3CDTF">2022-05-31T19:32:37Z</dcterms:modified>
</cp:coreProperties>
</file>