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58" r:id="rId3"/>
    <p:sldId id="257" r:id="rId4"/>
    <p:sldId id="259" r:id="rId5"/>
    <p:sldId id="349" r:id="rId6"/>
    <p:sldId id="350" r:id="rId7"/>
    <p:sldId id="351" r:id="rId8"/>
    <p:sldId id="352" r:id="rId9"/>
    <p:sldId id="353" r:id="rId10"/>
    <p:sldId id="357" r:id="rId11"/>
    <p:sldId id="354" r:id="rId12"/>
    <p:sldId id="355" r:id="rId13"/>
    <p:sldId id="275" r:id="rId14"/>
    <p:sldId id="356" r:id="rId15"/>
    <p:sldId id="31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726" y="-3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B339FB-E7B4-465F-B25F-2DE0641465C1}" type="datetimeFigureOut">
              <a:rPr lang="en-US" smtClean="0"/>
              <a:pPr/>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B339FB-E7B4-465F-B25F-2DE0641465C1}" type="datetimeFigureOut">
              <a:rPr lang="en-US" smtClean="0"/>
              <a:pPr/>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B339FB-E7B4-465F-B25F-2DE0641465C1}" type="datetimeFigureOut">
              <a:rPr lang="en-US" smtClean="0"/>
              <a:pPr/>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B339FB-E7B4-465F-B25F-2DE0641465C1}" type="datetimeFigureOut">
              <a:rPr lang="en-US" smtClean="0"/>
              <a:pPr/>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B339FB-E7B4-465F-B25F-2DE0641465C1}" type="datetimeFigureOut">
              <a:rPr lang="en-US" smtClean="0"/>
              <a:pPr/>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B339FB-E7B4-465F-B25F-2DE0641465C1}" type="datetimeFigureOut">
              <a:rPr lang="en-US" smtClean="0"/>
              <a:pPr/>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B339FB-E7B4-465F-B25F-2DE0641465C1}" type="datetimeFigureOut">
              <a:rPr lang="en-US" smtClean="0"/>
              <a:pPr/>
              <a:t>10/27/2016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B339FB-E7B4-465F-B25F-2DE0641465C1}" type="datetimeFigureOut">
              <a:rPr lang="en-US" smtClean="0"/>
              <a:pPr/>
              <a:t>10/27/2016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B339FB-E7B4-465F-B25F-2DE0641465C1}" type="datetimeFigureOut">
              <a:rPr lang="en-US" smtClean="0"/>
              <a:pPr/>
              <a:t>10/27/2016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B339FB-E7B4-465F-B25F-2DE0641465C1}" type="datetimeFigureOut">
              <a:rPr lang="en-US" smtClean="0"/>
              <a:pPr/>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B339FB-E7B4-465F-B25F-2DE0641465C1}" type="datetimeFigureOut">
              <a:rPr lang="en-US" smtClean="0"/>
              <a:pPr/>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C03938-61E9-4383-8325-B45A069721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B339FB-E7B4-465F-B25F-2DE0641465C1}" type="datetimeFigureOut">
              <a:rPr lang="en-US" smtClean="0"/>
              <a:pPr/>
              <a:t>10/27/2016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C03938-61E9-4383-8325-B45A069721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hermeneutics-banner.jpg"/>
          <p:cNvPicPr>
            <a:picLocks noChangeAspect="1"/>
          </p:cNvPicPr>
          <p:nvPr/>
        </p:nvPicPr>
        <p:blipFill>
          <a:blip r:embed="rId2" cstate="print"/>
          <a:stretch>
            <a:fillRect/>
          </a:stretch>
        </p:blipFill>
        <p:spPr>
          <a:xfrm>
            <a:off x="457199" y="2111606"/>
            <a:ext cx="8229601" cy="261279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grpSp>
      <p:sp>
        <p:nvSpPr>
          <p:cNvPr id="11" name="TextBox 10"/>
          <p:cNvSpPr txBox="1"/>
          <p:nvPr/>
        </p:nvSpPr>
        <p:spPr>
          <a:xfrm>
            <a:off x="609600" y="1295400"/>
            <a:ext cx="8077200" cy="3785652"/>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Handling the Silence of the Scriptures</a:t>
            </a:r>
          </a:p>
          <a:p>
            <a:pPr algn="ctr">
              <a:tabLst>
                <a:tab pos="461963" algn="l"/>
              </a:tabLst>
            </a:pPr>
            <a:r>
              <a:rPr lang="en-US" sz="2400" i="1" dirty="0" smtClean="0">
                <a:solidFill>
                  <a:schemeClr val="bg1"/>
                </a:solidFill>
                <a:latin typeface="Arial" pitchFamily="34" charset="0"/>
                <a:cs typeface="Arial" pitchFamily="34" charset="0"/>
              </a:rPr>
              <a:t>Permissive or Prohibitive?</a:t>
            </a:r>
          </a:p>
          <a:p>
            <a:pPr algn="ctr">
              <a:tabLst>
                <a:tab pos="461963" algn="l"/>
              </a:tabLst>
            </a:pPr>
            <a:endParaRPr lang="en-US" sz="2400" dirty="0" smtClean="0">
              <a:solidFill>
                <a:schemeClr val="bg1"/>
              </a:solidFill>
              <a:latin typeface="Arial" pitchFamily="34" charset="0"/>
              <a:cs typeface="Arial" pitchFamily="34" charset="0"/>
            </a:endParaRPr>
          </a:p>
          <a:p>
            <a:pPr defTabSz="463550"/>
            <a:r>
              <a:rPr lang="en-US" sz="2400" dirty="0" smtClean="0">
                <a:solidFill>
                  <a:schemeClr val="bg1"/>
                </a:solidFill>
                <a:latin typeface="Arial" pitchFamily="34" charset="0"/>
                <a:cs typeface="Arial" pitchFamily="34" charset="0"/>
              </a:rPr>
              <a:t>A.	When the Bible gives a </a:t>
            </a:r>
            <a:r>
              <a:rPr lang="en-US" sz="2400" b="1" dirty="0" smtClean="0">
                <a:solidFill>
                  <a:schemeClr val="bg1"/>
                </a:solidFill>
                <a:latin typeface="Arial" pitchFamily="34" charset="0"/>
                <a:cs typeface="Arial" pitchFamily="34" charset="0"/>
              </a:rPr>
              <a:t>specific</a:t>
            </a:r>
            <a:r>
              <a:rPr lang="en-US" sz="2400" dirty="0" smtClean="0">
                <a:solidFill>
                  <a:schemeClr val="bg1"/>
                </a:solidFill>
                <a:latin typeface="Arial" pitchFamily="34" charset="0"/>
                <a:cs typeface="Arial" pitchFamily="34" charset="0"/>
              </a:rPr>
              <a:t> command,</a:t>
            </a:r>
          </a:p>
          <a:p>
            <a:pPr defTabSz="463550"/>
            <a:r>
              <a:rPr lang="en-US" sz="2400" dirty="0" smtClean="0">
                <a:solidFill>
                  <a:schemeClr val="bg1"/>
                </a:solidFill>
                <a:latin typeface="Arial" pitchFamily="34" charset="0"/>
                <a:cs typeface="Arial" pitchFamily="34" charset="0"/>
              </a:rPr>
              <a:t>		the silence in the command is </a:t>
            </a:r>
            <a:r>
              <a:rPr lang="en-US" sz="2400" u="sng" dirty="0" smtClean="0">
                <a:solidFill>
                  <a:schemeClr val="bg1"/>
                </a:solidFill>
                <a:latin typeface="Arial" pitchFamily="34" charset="0"/>
                <a:cs typeface="Arial" pitchFamily="34" charset="0"/>
              </a:rPr>
              <a:t>prohibitive</a:t>
            </a:r>
            <a:r>
              <a:rPr lang="en-US" sz="2400" dirty="0" smtClean="0">
                <a:solidFill>
                  <a:schemeClr val="bg1"/>
                </a:solidFill>
                <a:latin typeface="Arial" pitchFamily="34" charset="0"/>
                <a:cs typeface="Arial" pitchFamily="34" charset="0"/>
              </a:rPr>
              <a:t> 					(1Cor. 11:23-26; Eph. 5:19).</a:t>
            </a:r>
          </a:p>
          <a:p>
            <a:pPr defTabSz="463550"/>
            <a:endParaRPr lang="en-US" sz="2400" dirty="0" smtClean="0">
              <a:solidFill>
                <a:schemeClr val="bg1"/>
              </a:solidFill>
              <a:latin typeface="Arial" pitchFamily="34" charset="0"/>
              <a:cs typeface="Arial" pitchFamily="34" charset="0"/>
            </a:endParaRPr>
          </a:p>
          <a:p>
            <a:pPr defTabSz="463550"/>
            <a:r>
              <a:rPr lang="en-US" sz="2400" dirty="0" smtClean="0">
                <a:solidFill>
                  <a:schemeClr val="bg1"/>
                </a:solidFill>
                <a:latin typeface="Arial" pitchFamily="34" charset="0"/>
                <a:cs typeface="Arial" pitchFamily="34" charset="0"/>
              </a:rPr>
              <a:t>B.	When the Bible gives a </a:t>
            </a:r>
            <a:r>
              <a:rPr lang="en-US" sz="2400" b="1" dirty="0" smtClean="0">
                <a:solidFill>
                  <a:schemeClr val="bg1"/>
                </a:solidFill>
                <a:latin typeface="Arial" pitchFamily="34" charset="0"/>
                <a:cs typeface="Arial" pitchFamily="34" charset="0"/>
              </a:rPr>
              <a:t>generic</a:t>
            </a:r>
            <a:r>
              <a:rPr lang="en-US" sz="2400" dirty="0" smtClean="0">
                <a:solidFill>
                  <a:schemeClr val="bg1"/>
                </a:solidFill>
                <a:latin typeface="Arial" pitchFamily="34" charset="0"/>
                <a:cs typeface="Arial" pitchFamily="34" charset="0"/>
              </a:rPr>
              <a:t> command,</a:t>
            </a:r>
          </a:p>
          <a:p>
            <a:pPr defTabSz="463550"/>
            <a:r>
              <a:rPr lang="en-US" sz="2400" dirty="0" smtClean="0">
                <a:solidFill>
                  <a:schemeClr val="bg1"/>
                </a:solidFill>
                <a:latin typeface="Arial" pitchFamily="34" charset="0"/>
                <a:cs typeface="Arial" pitchFamily="34" charset="0"/>
              </a:rPr>
              <a:t>		the silence in the command is </a:t>
            </a:r>
            <a:r>
              <a:rPr lang="en-US" sz="2400" u="sng" dirty="0" smtClean="0">
                <a:solidFill>
                  <a:schemeClr val="bg1"/>
                </a:solidFill>
                <a:latin typeface="Arial" pitchFamily="34" charset="0"/>
                <a:cs typeface="Arial" pitchFamily="34" charset="0"/>
              </a:rPr>
              <a:t>permissive</a:t>
            </a:r>
            <a:r>
              <a:rPr lang="en-US" sz="2400" dirty="0" smtClean="0">
                <a:solidFill>
                  <a:schemeClr val="bg1"/>
                </a:solidFill>
                <a:latin typeface="Arial" pitchFamily="34" charset="0"/>
                <a:cs typeface="Arial" pitchFamily="34" charset="0"/>
              </a:rPr>
              <a:t> 					(Mt. 28:19,20; Gal. 6:10).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4" end="4"/>
                                            </p:txEl>
                                          </p:spTgt>
                                        </p:tgtEl>
                                        <p:attrNameLst>
                                          <p:attrName>style.visibility</p:attrName>
                                        </p:attrNameLst>
                                      </p:cBhvr>
                                      <p:to>
                                        <p:strVal val="visible"/>
                                      </p:to>
                                    </p:set>
                                    <p:animEffect transition="in" filter="fade">
                                      <p:cBhvr>
                                        <p:cTn id="12" dur="1000"/>
                                        <p:tgtEl>
                                          <p:spTgt spid="11">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6" end="6"/>
                                            </p:txEl>
                                          </p:spTgt>
                                        </p:tgtEl>
                                        <p:attrNameLst>
                                          <p:attrName>style.visibility</p:attrName>
                                        </p:attrNameLst>
                                      </p:cBhvr>
                                      <p:to>
                                        <p:strVal val="visible"/>
                                      </p:to>
                                    </p:set>
                                    <p:animEffect transition="in" filter="fade">
                                      <p:cBhvr>
                                        <p:cTn id="17" dur="1000"/>
                                        <p:tgtEl>
                                          <p:spTgt spid="11">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xEl>
                                              <p:pRg st="7" end="7"/>
                                            </p:txEl>
                                          </p:spTgt>
                                        </p:tgtEl>
                                        <p:attrNameLst>
                                          <p:attrName>style.visibility</p:attrName>
                                        </p:attrNameLst>
                                      </p:cBhvr>
                                      <p:to>
                                        <p:strVal val="visible"/>
                                      </p:to>
                                    </p:set>
                                    <p:animEffect transition="in" filter="fade">
                                      <p:cBhvr>
                                        <p:cTn id="22" dur="10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grpSp>
      <p:sp>
        <p:nvSpPr>
          <p:cNvPr id="11" name="TextBox 10"/>
          <p:cNvSpPr txBox="1"/>
          <p:nvPr/>
        </p:nvSpPr>
        <p:spPr>
          <a:xfrm>
            <a:off x="609600" y="1295400"/>
            <a:ext cx="8077200" cy="4524315"/>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Handling the Silence of the Scriptures</a:t>
            </a:r>
          </a:p>
          <a:p>
            <a:pPr algn="ctr">
              <a:tabLst>
                <a:tab pos="461963" algn="l"/>
              </a:tabLst>
            </a:pPr>
            <a:r>
              <a:rPr lang="en-US" sz="2400" i="1" dirty="0" smtClean="0">
                <a:solidFill>
                  <a:schemeClr val="bg1"/>
                </a:solidFill>
                <a:latin typeface="Arial" pitchFamily="34" charset="0"/>
                <a:cs typeface="Arial" pitchFamily="34" charset="0"/>
              </a:rPr>
              <a:t>Summary</a:t>
            </a:r>
          </a:p>
          <a:p>
            <a:pPr algn="ctr">
              <a:tabLst>
                <a:tab pos="461963" algn="l"/>
              </a:tabLst>
            </a:pPr>
            <a:endParaRPr lang="en-US" sz="2400" dirty="0" smtClean="0">
              <a:solidFill>
                <a:schemeClr val="bg1"/>
              </a:solidFill>
              <a:latin typeface="Arial" pitchFamily="34" charset="0"/>
              <a:cs typeface="Arial" pitchFamily="34" charset="0"/>
            </a:endParaRPr>
          </a:p>
          <a:p>
            <a:pPr defTabSz="463550">
              <a:tabLst>
                <a:tab pos="461963" algn="l"/>
              </a:tabLst>
            </a:pPr>
            <a:r>
              <a:rPr lang="en-US" sz="2400" dirty="0" smtClean="0">
                <a:solidFill>
                  <a:schemeClr val="bg1"/>
                </a:solidFill>
                <a:latin typeface="Arial" pitchFamily="34" charset="0"/>
                <a:cs typeface="Arial" pitchFamily="34" charset="0"/>
              </a:rPr>
              <a:t>A.	We are know and practice that which the Scriptures 	teach (1Pet. 4:11).</a:t>
            </a:r>
          </a:p>
          <a:p>
            <a:pPr defTabSz="463550">
              <a:tabLst>
                <a:tab pos="461963" algn="l"/>
              </a:tabLst>
            </a:pPr>
            <a:endParaRPr lang="en-US" sz="2400" dirty="0" smtClean="0">
              <a:solidFill>
                <a:schemeClr val="bg1"/>
              </a:solidFill>
              <a:latin typeface="Arial" pitchFamily="34" charset="0"/>
              <a:cs typeface="Arial" pitchFamily="34" charset="0"/>
            </a:endParaRPr>
          </a:p>
          <a:p>
            <a:pPr defTabSz="463550">
              <a:tabLst>
                <a:tab pos="461963" algn="l"/>
              </a:tabLst>
            </a:pPr>
            <a:r>
              <a:rPr lang="en-US" sz="2400" dirty="0" smtClean="0">
                <a:solidFill>
                  <a:schemeClr val="bg1"/>
                </a:solidFill>
                <a:latin typeface="Arial" pitchFamily="34" charset="0"/>
                <a:cs typeface="Arial" pitchFamily="34" charset="0"/>
              </a:rPr>
              <a:t>B.	We do not have the liberty to make laws where God 	has not (Heb. 7:14; 1Cor. 4:6).</a:t>
            </a:r>
          </a:p>
          <a:p>
            <a:pPr defTabSz="463550">
              <a:tabLst>
                <a:tab pos="461963" algn="l"/>
              </a:tabLst>
            </a:pPr>
            <a:endParaRPr lang="en-US" sz="2400" dirty="0" smtClean="0">
              <a:solidFill>
                <a:schemeClr val="bg1"/>
              </a:solidFill>
              <a:latin typeface="Arial" pitchFamily="34" charset="0"/>
              <a:cs typeface="Arial" pitchFamily="34" charset="0"/>
            </a:endParaRPr>
          </a:p>
          <a:p>
            <a:pPr defTabSz="463550">
              <a:tabLst>
                <a:tab pos="461963" algn="l"/>
              </a:tabLst>
            </a:pPr>
            <a:r>
              <a:rPr lang="en-US" sz="2400" dirty="0" smtClean="0">
                <a:solidFill>
                  <a:schemeClr val="bg1"/>
                </a:solidFill>
                <a:latin typeface="Arial" pitchFamily="34" charset="0"/>
                <a:cs typeface="Arial" pitchFamily="34" charset="0"/>
              </a:rPr>
              <a:t>C.	We are not to act presumptuously (Deut. 18:20).</a:t>
            </a:r>
          </a:p>
          <a:p>
            <a:pPr defTabSz="463550">
              <a:tabLst>
                <a:tab pos="461963" algn="l"/>
              </a:tabLst>
            </a:pPr>
            <a:endParaRPr lang="en-US" sz="2400" dirty="0" smtClean="0">
              <a:solidFill>
                <a:schemeClr val="bg1"/>
              </a:solidFill>
              <a:latin typeface="Arial" pitchFamily="34" charset="0"/>
              <a:cs typeface="Arial" pitchFamily="34" charset="0"/>
            </a:endParaRPr>
          </a:p>
          <a:p>
            <a:pPr defTabSz="463550">
              <a:tabLst>
                <a:tab pos="461963" algn="l"/>
              </a:tabLst>
            </a:pPr>
            <a:r>
              <a:rPr lang="en-US" sz="2400" dirty="0" smtClean="0">
                <a:solidFill>
                  <a:schemeClr val="bg1"/>
                </a:solidFill>
                <a:latin typeface="Arial" pitchFamily="34" charset="0"/>
                <a:cs typeface="Arial" pitchFamily="34" charset="0"/>
              </a:rPr>
              <a:t>D.	God’s silence is intentional (2Pet. 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animEffect transition="in" filter="fade">
                                      <p:cBhvr>
                                        <p:cTn id="11" dur="1000"/>
                                        <p:tgtEl>
                                          <p:spTgt spid="11">
                                            <p:txEl>
                                              <p:pRg st="5" end="5"/>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7" end="7"/>
                                            </p:txEl>
                                          </p:spTgt>
                                        </p:tgtEl>
                                        <p:attrNameLst>
                                          <p:attrName>style.visibility</p:attrName>
                                        </p:attrNameLst>
                                      </p:cBhvr>
                                      <p:to>
                                        <p:strVal val="visible"/>
                                      </p:to>
                                    </p:set>
                                    <p:animEffect transition="in" filter="fade">
                                      <p:cBhvr>
                                        <p:cTn id="15" dur="1000"/>
                                        <p:tgtEl>
                                          <p:spTgt spid="11">
                                            <p:txEl>
                                              <p:pRg st="7" end="7"/>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1">
                                            <p:txEl>
                                              <p:pRg st="9" end="9"/>
                                            </p:txEl>
                                          </p:spTgt>
                                        </p:tgtEl>
                                        <p:attrNameLst>
                                          <p:attrName>style.visibility</p:attrName>
                                        </p:attrNameLst>
                                      </p:cBhvr>
                                      <p:to>
                                        <p:strVal val="visible"/>
                                      </p:to>
                                    </p:set>
                                    <p:animEffect transition="in" filter="fade">
                                      <p:cBhvr>
                                        <p:cTn id="19" dur="1000"/>
                                        <p:tgtEl>
                                          <p:spTgt spid="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grpSp>
      <p:sp>
        <p:nvSpPr>
          <p:cNvPr id="11" name="TextBox 10"/>
          <p:cNvSpPr txBox="1"/>
          <p:nvPr/>
        </p:nvSpPr>
        <p:spPr>
          <a:xfrm>
            <a:off x="609600" y="1295400"/>
            <a:ext cx="8077200" cy="3046988"/>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Handling the Silence of the Scriptures</a:t>
            </a:r>
          </a:p>
          <a:p>
            <a:pPr algn="ctr">
              <a:tabLst>
                <a:tab pos="461963" algn="l"/>
              </a:tabLst>
            </a:pPr>
            <a:r>
              <a:rPr lang="en-US" sz="2400" i="1" dirty="0" smtClean="0">
                <a:solidFill>
                  <a:schemeClr val="bg1"/>
                </a:solidFill>
                <a:latin typeface="Arial" pitchFamily="34" charset="0"/>
                <a:cs typeface="Arial" pitchFamily="34" charset="0"/>
              </a:rPr>
              <a:t>Summary</a:t>
            </a:r>
          </a:p>
          <a:p>
            <a:pPr algn="ctr">
              <a:tabLst>
                <a:tab pos="461963" algn="l"/>
              </a:tabLst>
            </a:pPr>
            <a:endParaRPr lang="en-US" sz="2400" dirty="0" smtClean="0">
              <a:solidFill>
                <a:schemeClr val="bg1"/>
              </a:solidFill>
              <a:latin typeface="Arial" pitchFamily="34" charset="0"/>
              <a:cs typeface="Arial" pitchFamily="34" charset="0"/>
            </a:endParaRPr>
          </a:p>
          <a:p>
            <a:pPr defTabSz="463550">
              <a:tabLst>
                <a:tab pos="461963" algn="l"/>
              </a:tabLst>
            </a:pPr>
            <a:r>
              <a:rPr lang="en-US" sz="2400" dirty="0" smtClean="0">
                <a:solidFill>
                  <a:schemeClr val="bg1"/>
                </a:solidFill>
                <a:latin typeface="Arial" pitchFamily="34" charset="0"/>
                <a:cs typeface="Arial" pitchFamily="34" charset="0"/>
              </a:rPr>
              <a:t>E.	Scripture’s silence is not a license for each of us to go 	our own way.  It is a divine invitation for us to draw 	close to the heart of God, and joyfully honor Him in 	holy submission as He rules every aspect of our lives 	(</a:t>
            </a:r>
            <a:r>
              <a:rPr lang="en-US" sz="2400" i="1" dirty="0" smtClean="0">
                <a:solidFill>
                  <a:schemeClr val="bg1"/>
                </a:solidFill>
                <a:latin typeface="Arial" pitchFamily="34" charset="0"/>
                <a:cs typeface="Arial" pitchFamily="34" charset="0"/>
              </a:rPr>
              <a:t>adapted from </a:t>
            </a:r>
            <a:r>
              <a:rPr lang="en-US" sz="2400" i="1" dirty="0" err="1" smtClean="0">
                <a:solidFill>
                  <a:schemeClr val="bg1"/>
                </a:solidFill>
                <a:latin typeface="Arial" pitchFamily="34" charset="0"/>
                <a:cs typeface="Arial" pitchFamily="34" charset="0"/>
              </a:rPr>
              <a:t>Grantley</a:t>
            </a:r>
            <a:r>
              <a:rPr lang="en-US" sz="2400" i="1" dirty="0" smtClean="0">
                <a:solidFill>
                  <a:schemeClr val="bg1"/>
                </a:solidFill>
                <a:latin typeface="Arial" pitchFamily="34" charset="0"/>
                <a:cs typeface="Arial" pitchFamily="34" charset="0"/>
              </a:rPr>
              <a:t> Morris</a:t>
            </a:r>
            <a:r>
              <a:rPr lang="en-US" sz="2400" dirty="0" smtClean="0">
                <a:solidFill>
                  <a:schemeClr val="bg1"/>
                </a:solidFill>
                <a:latin typeface="Arial" pitchFamily="34" charset="0"/>
                <a:cs typeface="Arial"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grpSp>
      <p:sp>
        <p:nvSpPr>
          <p:cNvPr id="11" name="TextBox 10"/>
          <p:cNvSpPr txBox="1"/>
          <p:nvPr/>
        </p:nvSpPr>
        <p:spPr>
          <a:xfrm>
            <a:off x="609600" y="1295400"/>
            <a:ext cx="8077200" cy="4524315"/>
          </a:xfrm>
          <a:prstGeom prst="rect">
            <a:avLst/>
          </a:prstGeom>
          <a:noFill/>
        </p:spPr>
        <p:txBody>
          <a:bodyPr wrap="square" rtlCol="0">
            <a:spAutoFit/>
          </a:bodyPr>
          <a:lstStyle/>
          <a:p>
            <a:pPr algn="ctr" defTabSz="463550"/>
            <a:r>
              <a:rPr lang="en-US" sz="2400" b="1" dirty="0" smtClean="0">
                <a:solidFill>
                  <a:srgbClr val="FFFF00"/>
                </a:solidFill>
                <a:latin typeface="Arial" pitchFamily="34" charset="0"/>
                <a:cs typeface="Arial" pitchFamily="34" charset="0"/>
              </a:rPr>
              <a:t>THANK YOU!</a:t>
            </a:r>
          </a:p>
          <a:p>
            <a:pPr algn="ctr" defTabSz="463550">
              <a:tabLst>
                <a:tab pos="461963" algn="l"/>
              </a:tabLst>
            </a:pPr>
            <a:endParaRPr lang="en-US" sz="2400" i="1"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Our class is now complete.</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Thank you for your wonderful attention, interest, and support over the past three months.</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My prayer is that with this study complete you now have a greater understanding of the Bible and how to study it.</a:t>
            </a:r>
          </a:p>
          <a:p>
            <a:pPr defTabSz="463550" hangingPunct="0"/>
            <a:endParaRPr lang="en-US" sz="2400" dirty="0" smtClean="0">
              <a:solidFill>
                <a:schemeClr val="bg1"/>
              </a:solidFill>
              <a:latin typeface="Arial" pitchFamily="34" charset="0"/>
              <a:cs typeface="Arial" pitchFamily="34" charset="0"/>
            </a:endParaRPr>
          </a:p>
          <a:p>
            <a:pPr defTabSz="463550" hangingPunct="0"/>
            <a:r>
              <a:rPr lang="en-US" sz="2400" dirty="0" smtClean="0">
                <a:solidFill>
                  <a:schemeClr val="bg1"/>
                </a:solidFill>
                <a:latin typeface="Arial" pitchFamily="34" charset="0"/>
                <a:cs typeface="Arial" pitchFamily="34" charset="0"/>
              </a:rPr>
              <a:t>May God bless your reading and understanding of His word.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1000"/>
                                        <p:tgtEl>
                                          <p:spTgt spid="11">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animEffect transition="in" filter="fade">
                                      <p:cBhvr>
                                        <p:cTn id="11" dur="1000"/>
                                        <p:tgtEl>
                                          <p:spTgt spid="11">
                                            <p:txEl>
                                              <p:pRg st="2" end="2"/>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4" end="4"/>
                                            </p:txEl>
                                          </p:spTgt>
                                        </p:tgtEl>
                                        <p:attrNameLst>
                                          <p:attrName>style.visibility</p:attrName>
                                        </p:attrNameLst>
                                      </p:cBhvr>
                                      <p:to>
                                        <p:strVal val="visible"/>
                                      </p:to>
                                    </p:set>
                                    <p:animEffect transition="in" filter="fade">
                                      <p:cBhvr>
                                        <p:cTn id="15" dur="1000"/>
                                        <p:tgtEl>
                                          <p:spTgt spid="11">
                                            <p:txEl>
                                              <p:pRg st="4" end="4"/>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1">
                                            <p:txEl>
                                              <p:pRg st="6" end="6"/>
                                            </p:txEl>
                                          </p:spTgt>
                                        </p:tgtEl>
                                        <p:attrNameLst>
                                          <p:attrName>style.visibility</p:attrName>
                                        </p:attrNameLst>
                                      </p:cBhvr>
                                      <p:to>
                                        <p:strVal val="visible"/>
                                      </p:to>
                                    </p:set>
                                    <p:animEffect transition="in" filter="fade">
                                      <p:cBhvr>
                                        <p:cTn id="19" dur="1000"/>
                                        <p:tgtEl>
                                          <p:spTgt spid="11">
                                            <p:txEl>
                                              <p:pRg st="6" end="6"/>
                                            </p:txEl>
                                          </p:spTgt>
                                        </p:tgtEl>
                                      </p:cBhvr>
                                    </p:animEffect>
                                  </p:childTnLst>
                                </p:cTn>
                              </p:par>
                            </p:childTnLst>
                          </p:cTn>
                        </p:par>
                        <p:par>
                          <p:cTn id="20" fill="hold">
                            <p:stCondLst>
                              <p:cond delay="4000"/>
                            </p:stCondLst>
                            <p:childTnLst>
                              <p:par>
                                <p:cTn id="21" presetID="10" presetClass="entr" presetSubtype="0" fill="hold" nodeType="afterEffect">
                                  <p:stCondLst>
                                    <p:cond delay="0"/>
                                  </p:stCondLst>
                                  <p:childTnLst>
                                    <p:set>
                                      <p:cBhvr>
                                        <p:cTn id="22" dur="1" fill="hold">
                                          <p:stCondLst>
                                            <p:cond delay="0"/>
                                          </p:stCondLst>
                                        </p:cTn>
                                        <p:tgtEl>
                                          <p:spTgt spid="11">
                                            <p:txEl>
                                              <p:pRg st="8" end="8"/>
                                            </p:txEl>
                                          </p:spTgt>
                                        </p:tgtEl>
                                        <p:attrNameLst>
                                          <p:attrName>style.visibility</p:attrName>
                                        </p:attrNameLst>
                                      </p:cBhvr>
                                      <p:to>
                                        <p:strVal val="visible"/>
                                      </p:to>
                                    </p:set>
                                    <p:animEffect transition="in" filter="fade">
                                      <p:cBhvr>
                                        <p:cTn id="23" dur="1000"/>
                                        <p:tgtEl>
                                          <p:spTgt spid="1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hermeneutics-banner.jpg"/>
          <p:cNvPicPr>
            <a:picLocks noChangeAspect="1"/>
          </p:cNvPicPr>
          <p:nvPr/>
        </p:nvPicPr>
        <p:blipFill>
          <a:blip r:embed="rId2" cstate="print"/>
          <a:stretch>
            <a:fillRect/>
          </a:stretch>
        </p:blipFill>
        <p:spPr>
          <a:xfrm>
            <a:off x="457199" y="2111606"/>
            <a:ext cx="8229601" cy="2612794"/>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3046988"/>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Hermeneutics</a:t>
            </a:r>
            <a:endParaRPr lang="en-US" sz="2400" b="1" dirty="0" smtClean="0">
              <a:solidFill>
                <a:srgbClr val="FFFF00"/>
              </a:solidFill>
              <a:latin typeface="Arial" pitchFamily="34" charset="0"/>
              <a:cs typeface="Arial" pitchFamily="34" charset="0"/>
            </a:endParaRPr>
          </a:p>
          <a:p>
            <a:pPr algn="ctr">
              <a:tabLst>
                <a:tab pos="461963" algn="l"/>
              </a:tabLst>
            </a:pPr>
            <a:r>
              <a:rPr lang="en-US" sz="2400" i="1" dirty="0" smtClean="0">
                <a:solidFill>
                  <a:schemeClr val="bg1"/>
                </a:solidFill>
                <a:latin typeface="Arial" pitchFamily="34" charset="0"/>
                <a:cs typeface="Arial" pitchFamily="34" charset="0"/>
              </a:rPr>
              <a:t>Theme verse</a:t>
            </a:r>
            <a:endParaRPr lang="en-US" sz="2400" i="1" dirty="0" smtClean="0">
              <a:solidFill>
                <a:schemeClr val="bg1"/>
              </a:solidFill>
              <a:latin typeface="Arial" pitchFamily="34" charset="0"/>
              <a:cs typeface="Arial" pitchFamily="34" charset="0"/>
            </a:endParaRPr>
          </a:p>
          <a:p>
            <a:pPr algn="ctr">
              <a:tabLst>
                <a:tab pos="461963" algn="l"/>
              </a:tabLst>
            </a:pPr>
            <a:endParaRPr lang="en-US" sz="2400" i="1" dirty="0" smtClean="0">
              <a:solidFill>
                <a:schemeClr val="bg1"/>
              </a:solidFill>
              <a:latin typeface="Arial" pitchFamily="34" charset="0"/>
              <a:cs typeface="Arial" pitchFamily="34" charset="0"/>
            </a:endParaRPr>
          </a:p>
          <a:p>
            <a:r>
              <a:rPr lang="en-US" sz="2400" dirty="0" smtClean="0">
                <a:solidFill>
                  <a:schemeClr val="bg1"/>
                </a:solidFill>
                <a:latin typeface="Arial" pitchFamily="34" charset="0"/>
                <a:cs typeface="Arial" pitchFamily="34" charset="0"/>
              </a:rPr>
              <a:t>Nehemiah </a:t>
            </a:r>
            <a:r>
              <a:rPr lang="en-US" sz="2400" dirty="0" smtClean="0">
                <a:solidFill>
                  <a:schemeClr val="bg1"/>
                </a:solidFill>
                <a:latin typeface="Arial" pitchFamily="34" charset="0"/>
                <a:cs typeface="Arial" pitchFamily="34" charset="0"/>
              </a:rPr>
              <a:t>8:8 -- </a:t>
            </a:r>
          </a:p>
          <a:p>
            <a:endParaRPr lang="en-US" sz="2400" dirty="0" smtClean="0">
              <a:solidFill>
                <a:schemeClr val="bg1"/>
              </a:solidFill>
              <a:latin typeface="Arial" pitchFamily="34" charset="0"/>
              <a:cs typeface="Arial" pitchFamily="34" charset="0"/>
            </a:endParaRPr>
          </a:p>
          <a:p>
            <a:pPr algn="ctr"/>
            <a:r>
              <a:rPr lang="en-US" sz="2400" dirty="0" smtClean="0">
                <a:solidFill>
                  <a:srgbClr val="FFFF00"/>
                </a:solidFill>
                <a:latin typeface="Arial" pitchFamily="34" charset="0"/>
                <a:cs typeface="Arial" pitchFamily="34" charset="0"/>
              </a:rPr>
              <a:t>They read from the book, from the law of God,</a:t>
            </a:r>
          </a:p>
          <a:p>
            <a:pPr algn="ctr"/>
            <a:r>
              <a:rPr lang="en-US" sz="2400" dirty="0" smtClean="0">
                <a:solidFill>
                  <a:srgbClr val="FFFF00"/>
                </a:solidFill>
                <a:latin typeface="Arial" pitchFamily="34" charset="0"/>
                <a:cs typeface="Arial" pitchFamily="34" charset="0"/>
              </a:rPr>
              <a:t>translating to give the sense</a:t>
            </a:r>
          </a:p>
          <a:p>
            <a:pPr algn="ctr"/>
            <a:r>
              <a:rPr lang="en-US" sz="2400" dirty="0" smtClean="0">
                <a:solidFill>
                  <a:srgbClr val="FFFF00"/>
                </a:solidFill>
                <a:latin typeface="Arial" pitchFamily="34" charset="0"/>
                <a:cs typeface="Arial" pitchFamily="34" charset="0"/>
              </a:rPr>
              <a:t>so that they understood the reading.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animEffect transition="in" filter="fade">
                                      <p:cBhvr>
                                        <p:cTn id="11" dur="1000"/>
                                        <p:tgtEl>
                                          <p:spTgt spid="11">
                                            <p:txEl>
                                              <p:pRg st="5" end="5"/>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11">
                                            <p:txEl>
                                              <p:pRg st="6" end="6"/>
                                            </p:txEl>
                                          </p:spTgt>
                                        </p:tgtEl>
                                        <p:attrNameLst>
                                          <p:attrName>style.visibility</p:attrName>
                                        </p:attrNameLst>
                                      </p:cBhvr>
                                      <p:to>
                                        <p:strVal val="visible"/>
                                      </p:to>
                                    </p:set>
                                    <p:animEffect transition="in" filter="fade">
                                      <p:cBhvr>
                                        <p:cTn id="14" dur="1000"/>
                                        <p:tgtEl>
                                          <p:spTgt spid="11">
                                            <p:txEl>
                                              <p:pRg st="6" end="6"/>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11">
                                            <p:txEl>
                                              <p:pRg st="7" end="7"/>
                                            </p:txEl>
                                          </p:spTgt>
                                        </p:tgtEl>
                                        <p:attrNameLst>
                                          <p:attrName>style.visibility</p:attrName>
                                        </p:attrNameLst>
                                      </p:cBhvr>
                                      <p:to>
                                        <p:strVal val="visible"/>
                                      </p:to>
                                    </p:set>
                                    <p:animEffect transition="in" filter="fade">
                                      <p:cBhvr>
                                        <p:cTn id="17" dur="10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609600" y="304800"/>
            <a:ext cx="7924800" cy="769441"/>
            <a:chOff x="609600" y="304800"/>
            <a:chExt cx="7924800" cy="769441"/>
          </a:xfrm>
        </p:grpSpPr>
        <p:sp>
          <p:nvSpPr>
            <p:cNvPr id="6" name="TextBox 5"/>
            <p:cNvSpPr txBox="1"/>
            <p:nvPr/>
          </p:nvSpPr>
          <p:spPr>
            <a:xfrm>
              <a:off x="609600" y="304800"/>
              <a:ext cx="7924800" cy="769441"/>
            </a:xfrm>
            <a:prstGeom prst="rect">
              <a:avLst/>
            </a:prstGeom>
            <a:noFill/>
            <a:ln>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grpSp>
      <p:sp>
        <p:nvSpPr>
          <p:cNvPr id="11" name="TextBox 10"/>
          <p:cNvSpPr txBox="1"/>
          <p:nvPr/>
        </p:nvSpPr>
        <p:spPr>
          <a:xfrm>
            <a:off x="609600" y="1295400"/>
            <a:ext cx="8077200" cy="2308324"/>
          </a:xfrm>
          <a:prstGeom prst="rect">
            <a:avLst/>
          </a:prstGeom>
          <a:noFill/>
        </p:spPr>
        <p:txBody>
          <a:bodyPr wrap="square" rtlCol="0">
            <a:spAutoFit/>
          </a:bodyPr>
          <a:lstStyle/>
          <a:p>
            <a:pPr>
              <a:tabLst>
                <a:tab pos="461963" algn="l"/>
              </a:tabLst>
            </a:pPr>
            <a:endParaRPr lang="en-US" sz="2400" b="1" dirty="0" smtClean="0">
              <a:solidFill>
                <a:schemeClr val="bg1"/>
              </a:solidFill>
              <a:latin typeface="Arial" pitchFamily="34" charset="0"/>
              <a:cs typeface="Arial" pitchFamily="34" charset="0"/>
            </a:endParaRPr>
          </a:p>
          <a:p>
            <a:pPr>
              <a:tabLst>
                <a:tab pos="461963" algn="l"/>
              </a:tabLst>
            </a:pPr>
            <a:endParaRPr lang="en-US" sz="2400" b="1" dirty="0" smtClean="0">
              <a:solidFill>
                <a:schemeClr val="bg1"/>
              </a:solidFill>
              <a:latin typeface="Arial" pitchFamily="34" charset="0"/>
              <a:cs typeface="Arial" pitchFamily="34" charset="0"/>
            </a:endParaRPr>
          </a:p>
          <a:p>
            <a:pPr algn="ctr">
              <a:tabLst>
                <a:tab pos="461963" algn="l"/>
              </a:tabLst>
            </a:pPr>
            <a:r>
              <a:rPr lang="en-US" sz="2400" b="1" dirty="0" smtClean="0">
                <a:solidFill>
                  <a:schemeClr val="bg1"/>
                </a:solidFill>
                <a:latin typeface="Arial" pitchFamily="34" charset="0"/>
                <a:cs typeface="Arial" pitchFamily="34" charset="0"/>
              </a:rPr>
              <a:t>LESSON ELEVEN:</a:t>
            </a:r>
            <a:endParaRPr lang="en-US" sz="2400" b="1" dirty="0">
              <a:solidFill>
                <a:schemeClr val="bg1"/>
              </a:solidFill>
              <a:latin typeface="Arial" pitchFamily="34" charset="0"/>
              <a:cs typeface="Arial" pitchFamily="34" charset="0"/>
            </a:endParaRPr>
          </a:p>
          <a:p>
            <a:pPr hangingPunct="0">
              <a:tabLst>
                <a:tab pos="461963" algn="l"/>
              </a:tabLst>
            </a:pPr>
            <a:endParaRPr lang="en-US" sz="2400" b="1" dirty="0">
              <a:solidFill>
                <a:schemeClr val="bg1"/>
              </a:solidFill>
              <a:latin typeface="Arial" pitchFamily="34" charset="0"/>
              <a:cs typeface="Arial" pitchFamily="34" charset="0"/>
            </a:endParaRPr>
          </a:p>
          <a:p>
            <a:pPr algn="ctr" hangingPunct="0">
              <a:tabLst>
                <a:tab pos="461963" algn="l"/>
              </a:tabLst>
            </a:pPr>
            <a:r>
              <a:rPr lang="en-US" sz="2400" b="1" dirty="0" smtClean="0">
                <a:solidFill>
                  <a:srgbClr val="FFFF00"/>
                </a:solidFill>
                <a:latin typeface="Arial" pitchFamily="34" charset="0"/>
                <a:cs typeface="Arial" pitchFamily="34" charset="0"/>
              </a:rPr>
              <a:t>Handling the Silence of the Scriptures</a:t>
            </a:r>
            <a:endParaRPr lang="en-US" sz="2400" b="1" dirty="0">
              <a:solidFill>
                <a:srgbClr val="FFFF00"/>
              </a:solidFill>
              <a:latin typeface="Arial" pitchFamily="34" charset="0"/>
              <a:cs typeface="Arial" pitchFamily="34" charset="0"/>
            </a:endParaRPr>
          </a:p>
          <a:p>
            <a:pPr hangingPunct="0">
              <a:tabLst>
                <a:tab pos="461963" algn="l"/>
              </a:tabLst>
            </a:pPr>
            <a:endParaRPr lang="en-US" sz="2400" b="1" dirty="0">
              <a:solidFill>
                <a:schemeClr val="bg1"/>
              </a:solidFill>
              <a:latin typeface="Arial" pitchFamily="34" charset="0"/>
              <a:cs typeface="Arial" pitchFamily="34" charset="0"/>
            </a:endParaRPr>
          </a:p>
        </p:txBody>
      </p:sp>
      <p:pic>
        <p:nvPicPr>
          <p:cNvPr id="1026" name="Picture 2" descr="C:\Users\Greg\Documents\Preaching\Hermeuentics\hermeneutics pic8.jpg"/>
          <p:cNvPicPr>
            <a:picLocks noChangeAspect="1" noChangeArrowheads="1"/>
          </p:cNvPicPr>
          <p:nvPr/>
        </p:nvPicPr>
        <p:blipFill>
          <a:blip r:embed="rId3" cstate="print"/>
          <a:srcRect/>
          <a:stretch>
            <a:fillRect/>
          </a:stretch>
        </p:blipFill>
        <p:spPr bwMode="auto">
          <a:xfrm>
            <a:off x="914400" y="3886200"/>
            <a:ext cx="7515225" cy="271576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2000" fill="hold"/>
                                        <p:tgtEl>
                                          <p:spTgt spid="10"/>
                                        </p:tgtEl>
                                        <p:attrNameLst>
                                          <p:attrName>ppt_x</p:attrName>
                                        </p:attrNameLst>
                                      </p:cBhvr>
                                      <p:tavLst>
                                        <p:tav tm="0">
                                          <p:val>
                                            <p:strVal val="#ppt_x"/>
                                          </p:val>
                                        </p:tav>
                                        <p:tav tm="100000">
                                          <p:val>
                                            <p:strVal val="#ppt_x"/>
                                          </p:val>
                                        </p:tav>
                                      </p:tavLst>
                                    </p:anim>
                                    <p:anim calcmode="lin" valueType="num">
                                      <p:cBhvr additive="base">
                                        <p:cTn id="8" dur="2000" fill="hold"/>
                                        <p:tgtEl>
                                          <p:spTgt spid="10"/>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12" presetClass="entr" presetSubtype="1" fill="hold" nodeType="after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slide(fromTop)">
                                      <p:cBhvr>
                                        <p:cTn id="12" dur="1000"/>
                                        <p:tgtEl>
                                          <p:spTgt spid="11">
                                            <p:txEl>
                                              <p:pRg st="2" end="2"/>
                                            </p:txEl>
                                          </p:spTgt>
                                        </p:tgtEl>
                                      </p:cBhvr>
                                    </p:animEffect>
                                  </p:childTnLst>
                                </p:cTn>
                              </p:par>
                            </p:childTnLst>
                          </p:cTn>
                        </p:par>
                        <p:par>
                          <p:cTn id="13" fill="hold">
                            <p:stCondLst>
                              <p:cond delay="3000"/>
                            </p:stCondLst>
                            <p:childTnLst>
                              <p:par>
                                <p:cTn id="14" presetID="12" presetClass="entr" presetSubtype="1" fill="hold" nodeType="afterEffect">
                                  <p:stCondLst>
                                    <p:cond delay="0"/>
                                  </p:stCondLst>
                                  <p:childTnLst>
                                    <p:set>
                                      <p:cBhvr>
                                        <p:cTn id="15" dur="1" fill="hold">
                                          <p:stCondLst>
                                            <p:cond delay="0"/>
                                          </p:stCondLst>
                                        </p:cTn>
                                        <p:tgtEl>
                                          <p:spTgt spid="11">
                                            <p:txEl>
                                              <p:pRg st="4" end="4"/>
                                            </p:txEl>
                                          </p:spTgt>
                                        </p:tgtEl>
                                        <p:attrNameLst>
                                          <p:attrName>style.visibility</p:attrName>
                                        </p:attrNameLst>
                                      </p:cBhvr>
                                      <p:to>
                                        <p:strVal val="visible"/>
                                      </p:to>
                                    </p:set>
                                    <p:animEffect transition="in" filter="slide(fromTop)">
                                      <p:cBhvr>
                                        <p:cTn id="16" dur="1000"/>
                                        <p:tgtEl>
                                          <p:spTgt spid="11">
                                            <p:txEl>
                                              <p:pRg st="4" end="4"/>
                                            </p:txEl>
                                          </p:spTgt>
                                        </p:tgtEl>
                                      </p:cBhvr>
                                    </p:animEffect>
                                  </p:childTnLst>
                                </p:cTn>
                              </p:par>
                            </p:childTnLst>
                          </p:cTn>
                        </p:par>
                        <p:par>
                          <p:cTn id="17" fill="hold">
                            <p:stCondLst>
                              <p:cond delay="4000"/>
                            </p:stCondLst>
                            <p:childTnLst>
                              <p:par>
                                <p:cTn id="18" presetID="10" presetClass="entr" presetSubtype="0" fill="hold" nodeType="afterEffect">
                                  <p:stCondLst>
                                    <p:cond delay="0"/>
                                  </p:stCondLst>
                                  <p:childTnLst>
                                    <p:set>
                                      <p:cBhvr>
                                        <p:cTn id="19" dur="1" fill="hold">
                                          <p:stCondLst>
                                            <p:cond delay="0"/>
                                          </p:stCondLst>
                                        </p:cTn>
                                        <p:tgtEl>
                                          <p:spTgt spid="1026"/>
                                        </p:tgtEl>
                                        <p:attrNameLst>
                                          <p:attrName>style.visibility</p:attrName>
                                        </p:attrNameLst>
                                      </p:cBhvr>
                                      <p:to>
                                        <p:strVal val="visible"/>
                                      </p:to>
                                    </p:set>
                                    <p:animEffect transition="in" filter="fade">
                                      <p:cBhvr>
                                        <p:cTn id="20"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grpSp>
      <p:sp>
        <p:nvSpPr>
          <p:cNvPr id="11" name="TextBox 10"/>
          <p:cNvSpPr txBox="1"/>
          <p:nvPr/>
        </p:nvSpPr>
        <p:spPr>
          <a:xfrm>
            <a:off x="609600" y="1295400"/>
            <a:ext cx="8077200" cy="5262979"/>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Handling the Silence of the Scriptures</a:t>
            </a:r>
          </a:p>
          <a:p>
            <a:pPr algn="ctr">
              <a:tabLst>
                <a:tab pos="461963" algn="l"/>
              </a:tabLst>
            </a:pPr>
            <a:r>
              <a:rPr lang="en-US" sz="2400" i="1" dirty="0" smtClean="0">
                <a:solidFill>
                  <a:schemeClr val="bg1"/>
                </a:solidFill>
                <a:latin typeface="Arial" pitchFamily="34" charset="0"/>
                <a:cs typeface="Arial" pitchFamily="34" charset="0"/>
              </a:rPr>
              <a:t>Two Great Mottoes</a:t>
            </a:r>
          </a:p>
          <a:p>
            <a:pPr algn="ctr">
              <a:tabLst>
                <a:tab pos="461963" algn="l"/>
              </a:tabLst>
            </a:pPr>
            <a:endParaRPr lang="en-US" sz="2400" dirty="0" smtClean="0">
              <a:solidFill>
                <a:schemeClr val="bg1"/>
              </a:solidFill>
              <a:latin typeface="Arial" pitchFamily="34" charset="0"/>
              <a:cs typeface="Arial" pitchFamily="34" charset="0"/>
            </a:endParaRPr>
          </a:p>
          <a:p>
            <a:pPr defTabSz="463550">
              <a:tabLst>
                <a:tab pos="461963" algn="l"/>
              </a:tabLst>
            </a:pPr>
            <a:r>
              <a:rPr lang="en-US" sz="2400" dirty="0" smtClean="0">
                <a:solidFill>
                  <a:schemeClr val="bg1"/>
                </a:solidFill>
                <a:latin typeface="Arial" pitchFamily="34" charset="0"/>
                <a:cs typeface="Arial" pitchFamily="34" charset="0"/>
              </a:rPr>
              <a:t>A.	</a:t>
            </a:r>
            <a:r>
              <a:rPr lang="en-US" sz="2400" i="1" dirty="0" smtClean="0">
                <a:solidFill>
                  <a:schemeClr val="bg1"/>
                </a:solidFill>
                <a:latin typeface="Arial" pitchFamily="34" charset="0"/>
                <a:cs typeface="Arial" pitchFamily="34" charset="0"/>
              </a:rPr>
              <a:t>“In doctrine unity, in opinion liberty, and in all things 	love</a:t>
            </a:r>
            <a:r>
              <a:rPr lang="en-US" sz="2400" dirty="0" smtClean="0">
                <a:solidFill>
                  <a:schemeClr val="bg1"/>
                </a:solidFill>
                <a:latin typeface="Arial" pitchFamily="34" charset="0"/>
                <a:cs typeface="Arial" pitchFamily="34" charset="0"/>
              </a:rPr>
              <a:t>.”</a:t>
            </a:r>
          </a:p>
          <a:p>
            <a:pPr defTabSz="463550">
              <a:tabLst>
                <a:tab pos="461963" algn="l"/>
              </a:tabLst>
            </a:pPr>
            <a:endParaRPr lang="en-US" sz="2400" dirty="0" smtClean="0">
              <a:solidFill>
                <a:schemeClr val="bg1"/>
              </a:solidFill>
              <a:latin typeface="Arial" pitchFamily="34" charset="0"/>
              <a:cs typeface="Arial" pitchFamily="34" charset="0"/>
            </a:endParaRPr>
          </a:p>
          <a:p>
            <a:pPr defTabSz="463550">
              <a:tabLst>
                <a:tab pos="461963" algn="l"/>
              </a:tabLst>
            </a:pPr>
            <a:r>
              <a:rPr lang="en-US" sz="2400" dirty="0" smtClean="0">
                <a:solidFill>
                  <a:schemeClr val="bg1"/>
                </a:solidFill>
                <a:latin typeface="Arial" pitchFamily="34" charset="0"/>
                <a:cs typeface="Arial" pitchFamily="34" charset="0"/>
              </a:rPr>
              <a:t>	1.	</a:t>
            </a:r>
            <a:r>
              <a:rPr lang="en-US" sz="2400" i="1" dirty="0" smtClean="0">
                <a:solidFill>
                  <a:schemeClr val="bg1"/>
                </a:solidFill>
                <a:latin typeface="Arial" pitchFamily="34" charset="0"/>
                <a:cs typeface="Arial" pitchFamily="34" charset="0"/>
              </a:rPr>
              <a:t>“In doctrine unity…”</a:t>
            </a:r>
          </a:p>
          <a:p>
            <a:pPr defTabSz="463550">
              <a:tabLst>
                <a:tab pos="461963" algn="l"/>
              </a:tabLst>
            </a:pPr>
            <a:r>
              <a:rPr lang="en-US" sz="2400" dirty="0" smtClean="0">
                <a:solidFill>
                  <a:schemeClr val="bg1"/>
                </a:solidFill>
                <a:latin typeface="Arial" pitchFamily="34" charset="0"/>
                <a:cs typeface="Arial" pitchFamily="34" charset="0"/>
              </a:rPr>
              <a:t>				(1Cor. 1:10).</a:t>
            </a:r>
          </a:p>
          <a:p>
            <a:pPr defTabSz="463550">
              <a:tabLst>
                <a:tab pos="461963" algn="l"/>
              </a:tabLst>
            </a:pPr>
            <a:endParaRPr lang="en-US" sz="2400" dirty="0" smtClean="0">
              <a:solidFill>
                <a:schemeClr val="bg1"/>
              </a:solidFill>
              <a:latin typeface="Arial" pitchFamily="34" charset="0"/>
              <a:cs typeface="Arial" pitchFamily="34" charset="0"/>
            </a:endParaRPr>
          </a:p>
          <a:p>
            <a:pPr defTabSz="463550">
              <a:tabLst>
                <a:tab pos="461963" algn="l"/>
              </a:tabLst>
            </a:pPr>
            <a:r>
              <a:rPr lang="en-US" sz="2400" dirty="0" smtClean="0">
                <a:solidFill>
                  <a:schemeClr val="bg1"/>
                </a:solidFill>
                <a:latin typeface="Arial" pitchFamily="34" charset="0"/>
                <a:cs typeface="Arial" pitchFamily="34" charset="0"/>
              </a:rPr>
              <a:t>	2.	</a:t>
            </a:r>
            <a:r>
              <a:rPr lang="en-US" sz="2400" i="1" dirty="0" smtClean="0">
                <a:solidFill>
                  <a:schemeClr val="bg1"/>
                </a:solidFill>
                <a:latin typeface="Arial" pitchFamily="34" charset="0"/>
                <a:cs typeface="Arial" pitchFamily="34" charset="0"/>
              </a:rPr>
              <a:t>“…in opinion liberty…”</a:t>
            </a:r>
          </a:p>
          <a:p>
            <a:pPr defTabSz="463550">
              <a:tabLst>
                <a:tab pos="461963" algn="l"/>
              </a:tabLst>
            </a:pPr>
            <a:r>
              <a:rPr lang="en-US" sz="2400" dirty="0" smtClean="0">
                <a:solidFill>
                  <a:schemeClr val="bg1"/>
                </a:solidFill>
                <a:latin typeface="Arial" pitchFamily="34" charset="0"/>
                <a:cs typeface="Arial" pitchFamily="34" charset="0"/>
              </a:rPr>
              <a:t>				(Rom. 14:1).</a:t>
            </a:r>
          </a:p>
          <a:p>
            <a:pPr defTabSz="463550">
              <a:tabLst>
                <a:tab pos="461963" algn="l"/>
              </a:tabLst>
            </a:pPr>
            <a:endParaRPr lang="en-US" sz="2400" dirty="0" smtClean="0">
              <a:solidFill>
                <a:schemeClr val="bg1"/>
              </a:solidFill>
              <a:latin typeface="Arial" pitchFamily="34" charset="0"/>
              <a:cs typeface="Arial" pitchFamily="34" charset="0"/>
            </a:endParaRPr>
          </a:p>
          <a:p>
            <a:pPr defTabSz="463550">
              <a:tabLst>
                <a:tab pos="461963" algn="l"/>
              </a:tabLst>
            </a:pPr>
            <a:r>
              <a:rPr lang="en-US" sz="2400" dirty="0" smtClean="0">
                <a:solidFill>
                  <a:schemeClr val="bg1"/>
                </a:solidFill>
                <a:latin typeface="Arial" pitchFamily="34" charset="0"/>
                <a:cs typeface="Arial" pitchFamily="34" charset="0"/>
              </a:rPr>
              <a:t>	3.	</a:t>
            </a:r>
            <a:r>
              <a:rPr lang="en-US" sz="2400" i="1" dirty="0" smtClean="0">
                <a:solidFill>
                  <a:schemeClr val="bg1"/>
                </a:solidFill>
                <a:latin typeface="Arial" pitchFamily="34" charset="0"/>
                <a:cs typeface="Arial" pitchFamily="34" charset="0"/>
              </a:rPr>
              <a:t>“…and in all things love.”</a:t>
            </a:r>
          </a:p>
          <a:p>
            <a:pPr defTabSz="463550">
              <a:tabLst>
                <a:tab pos="461963" algn="l"/>
              </a:tabLst>
            </a:pPr>
            <a:r>
              <a:rPr lang="en-US" sz="2400" dirty="0" smtClean="0">
                <a:solidFill>
                  <a:schemeClr val="bg1"/>
                </a:solidFill>
                <a:latin typeface="Arial" pitchFamily="34" charset="0"/>
                <a:cs typeface="Arial" pitchFamily="34" charset="0"/>
              </a:rPr>
              <a:t>				(1Cor. 13:1-3,7,13).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animEffect transition="in" filter="fade">
                                      <p:cBhvr>
                                        <p:cTn id="11" dur="1000"/>
                                        <p:tgtEl>
                                          <p:spTgt spid="11">
                                            <p:txEl>
                                              <p:pRg st="5" end="5"/>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11">
                                            <p:txEl>
                                              <p:pRg st="6" end="6"/>
                                            </p:txEl>
                                          </p:spTgt>
                                        </p:tgtEl>
                                        <p:attrNameLst>
                                          <p:attrName>style.visibility</p:attrName>
                                        </p:attrNameLst>
                                      </p:cBhvr>
                                      <p:to>
                                        <p:strVal val="visible"/>
                                      </p:to>
                                    </p:set>
                                    <p:animEffect transition="in" filter="fade">
                                      <p:cBhvr>
                                        <p:cTn id="14" dur="1000"/>
                                        <p:tgtEl>
                                          <p:spTgt spid="11">
                                            <p:txEl>
                                              <p:pRg st="6" end="6"/>
                                            </p:txEl>
                                          </p:spTgt>
                                        </p:tgtEl>
                                      </p:cBhvr>
                                    </p:animEffect>
                                  </p:childTnLst>
                                </p:cTn>
                              </p:par>
                            </p:childTnLst>
                          </p:cTn>
                        </p:par>
                        <p:par>
                          <p:cTn id="15" fill="hold">
                            <p:stCondLst>
                              <p:cond delay="2000"/>
                            </p:stCondLst>
                            <p:childTnLst>
                              <p:par>
                                <p:cTn id="16" presetID="10" presetClass="entr" presetSubtype="0" fill="hold" nodeType="afterEffect">
                                  <p:stCondLst>
                                    <p:cond delay="0"/>
                                  </p:stCondLst>
                                  <p:childTnLst>
                                    <p:set>
                                      <p:cBhvr>
                                        <p:cTn id="17" dur="1" fill="hold">
                                          <p:stCondLst>
                                            <p:cond delay="0"/>
                                          </p:stCondLst>
                                        </p:cTn>
                                        <p:tgtEl>
                                          <p:spTgt spid="11">
                                            <p:txEl>
                                              <p:pRg st="8" end="8"/>
                                            </p:txEl>
                                          </p:spTgt>
                                        </p:tgtEl>
                                        <p:attrNameLst>
                                          <p:attrName>style.visibility</p:attrName>
                                        </p:attrNameLst>
                                      </p:cBhvr>
                                      <p:to>
                                        <p:strVal val="visible"/>
                                      </p:to>
                                    </p:set>
                                    <p:animEffect transition="in" filter="fade">
                                      <p:cBhvr>
                                        <p:cTn id="18" dur="1000"/>
                                        <p:tgtEl>
                                          <p:spTgt spid="11">
                                            <p:txEl>
                                              <p:pRg st="8" end="8"/>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1">
                                            <p:txEl>
                                              <p:pRg st="9" end="9"/>
                                            </p:txEl>
                                          </p:spTgt>
                                        </p:tgtEl>
                                        <p:attrNameLst>
                                          <p:attrName>style.visibility</p:attrName>
                                        </p:attrNameLst>
                                      </p:cBhvr>
                                      <p:to>
                                        <p:strVal val="visible"/>
                                      </p:to>
                                    </p:set>
                                    <p:animEffect transition="in" filter="fade">
                                      <p:cBhvr>
                                        <p:cTn id="21" dur="1000"/>
                                        <p:tgtEl>
                                          <p:spTgt spid="11">
                                            <p:txEl>
                                              <p:pRg st="9" end="9"/>
                                            </p:txEl>
                                          </p:spTgt>
                                        </p:tgtEl>
                                      </p:cBhvr>
                                    </p:animEffect>
                                  </p:childTnLst>
                                </p:cTn>
                              </p:par>
                            </p:childTnLst>
                          </p:cTn>
                        </p:par>
                        <p:par>
                          <p:cTn id="22" fill="hold">
                            <p:stCondLst>
                              <p:cond delay="3000"/>
                            </p:stCondLst>
                            <p:childTnLst>
                              <p:par>
                                <p:cTn id="23" presetID="10" presetClass="entr" presetSubtype="0" fill="hold" nodeType="afterEffect">
                                  <p:stCondLst>
                                    <p:cond delay="0"/>
                                  </p:stCondLst>
                                  <p:childTnLst>
                                    <p:set>
                                      <p:cBhvr>
                                        <p:cTn id="24" dur="1" fill="hold">
                                          <p:stCondLst>
                                            <p:cond delay="0"/>
                                          </p:stCondLst>
                                        </p:cTn>
                                        <p:tgtEl>
                                          <p:spTgt spid="11">
                                            <p:txEl>
                                              <p:pRg st="11" end="11"/>
                                            </p:txEl>
                                          </p:spTgt>
                                        </p:tgtEl>
                                        <p:attrNameLst>
                                          <p:attrName>style.visibility</p:attrName>
                                        </p:attrNameLst>
                                      </p:cBhvr>
                                      <p:to>
                                        <p:strVal val="visible"/>
                                      </p:to>
                                    </p:set>
                                    <p:animEffect transition="in" filter="fade">
                                      <p:cBhvr>
                                        <p:cTn id="25" dur="1000"/>
                                        <p:tgtEl>
                                          <p:spTgt spid="11">
                                            <p:txEl>
                                              <p:pRg st="11" end="11"/>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1">
                                            <p:txEl>
                                              <p:pRg st="12" end="12"/>
                                            </p:txEl>
                                          </p:spTgt>
                                        </p:tgtEl>
                                        <p:attrNameLst>
                                          <p:attrName>style.visibility</p:attrName>
                                        </p:attrNameLst>
                                      </p:cBhvr>
                                      <p:to>
                                        <p:strVal val="visible"/>
                                      </p:to>
                                    </p:set>
                                    <p:animEffect transition="in" filter="fade">
                                      <p:cBhvr>
                                        <p:cTn id="28" dur="1000"/>
                                        <p:tgtEl>
                                          <p:spTgt spid="11">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grpSp>
      <p:sp>
        <p:nvSpPr>
          <p:cNvPr id="11" name="TextBox 10"/>
          <p:cNvSpPr txBox="1"/>
          <p:nvPr/>
        </p:nvSpPr>
        <p:spPr>
          <a:xfrm>
            <a:off x="609600" y="1295400"/>
            <a:ext cx="8077200" cy="4154984"/>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Handling the Silence of the Scriptures</a:t>
            </a:r>
          </a:p>
          <a:p>
            <a:pPr algn="ctr">
              <a:tabLst>
                <a:tab pos="461963" algn="l"/>
              </a:tabLst>
            </a:pPr>
            <a:r>
              <a:rPr lang="en-US" sz="2400" i="1" dirty="0" smtClean="0">
                <a:solidFill>
                  <a:schemeClr val="bg1"/>
                </a:solidFill>
                <a:latin typeface="Arial" pitchFamily="34" charset="0"/>
                <a:cs typeface="Arial" pitchFamily="34" charset="0"/>
              </a:rPr>
              <a:t>Two Great Mottoes</a:t>
            </a:r>
          </a:p>
          <a:p>
            <a:pPr algn="ctr">
              <a:tabLst>
                <a:tab pos="461963" algn="l"/>
              </a:tabLst>
            </a:pPr>
            <a:endParaRPr lang="en-US" sz="2400" dirty="0" smtClean="0">
              <a:solidFill>
                <a:schemeClr val="bg1"/>
              </a:solidFill>
              <a:latin typeface="Arial" pitchFamily="34" charset="0"/>
              <a:cs typeface="Arial" pitchFamily="34" charset="0"/>
            </a:endParaRPr>
          </a:p>
          <a:p>
            <a:pPr defTabSz="463550">
              <a:tabLst>
                <a:tab pos="461963" algn="l"/>
              </a:tabLst>
            </a:pPr>
            <a:r>
              <a:rPr lang="en-US" sz="2400" dirty="0" smtClean="0">
                <a:solidFill>
                  <a:schemeClr val="bg1"/>
                </a:solidFill>
                <a:latin typeface="Arial" pitchFamily="34" charset="0"/>
                <a:cs typeface="Arial" pitchFamily="34" charset="0"/>
              </a:rPr>
              <a:t>B.	</a:t>
            </a:r>
            <a:r>
              <a:rPr lang="en-US" sz="2400" i="1" dirty="0" smtClean="0">
                <a:solidFill>
                  <a:schemeClr val="bg1"/>
                </a:solidFill>
                <a:latin typeface="Arial" pitchFamily="34" charset="0"/>
                <a:cs typeface="Arial" pitchFamily="34" charset="0"/>
              </a:rPr>
              <a:t>“We speak where the Bible speaks, and are silent 	where the Bible is silent.</a:t>
            </a:r>
            <a:r>
              <a:rPr lang="en-US" sz="2400" dirty="0" smtClean="0">
                <a:solidFill>
                  <a:schemeClr val="bg1"/>
                </a:solidFill>
                <a:latin typeface="Arial" pitchFamily="34" charset="0"/>
                <a:cs typeface="Arial" pitchFamily="34" charset="0"/>
              </a:rPr>
              <a:t>”</a:t>
            </a:r>
          </a:p>
          <a:p>
            <a:pPr defTabSz="463550">
              <a:tabLst>
                <a:tab pos="461963" algn="l"/>
              </a:tabLst>
            </a:pPr>
            <a:endParaRPr lang="en-US" sz="2400" dirty="0" smtClean="0">
              <a:solidFill>
                <a:schemeClr val="bg1"/>
              </a:solidFill>
              <a:latin typeface="Arial" pitchFamily="34" charset="0"/>
              <a:cs typeface="Arial" pitchFamily="34" charset="0"/>
            </a:endParaRPr>
          </a:p>
          <a:p>
            <a:pPr defTabSz="463550">
              <a:tabLst>
                <a:tab pos="461963" algn="l"/>
              </a:tabLst>
            </a:pPr>
            <a:r>
              <a:rPr lang="en-US" sz="2400" dirty="0" smtClean="0">
                <a:solidFill>
                  <a:schemeClr val="bg1"/>
                </a:solidFill>
                <a:latin typeface="Arial" pitchFamily="34" charset="0"/>
                <a:cs typeface="Arial" pitchFamily="34" charset="0"/>
              </a:rPr>
              <a:t>	1.	</a:t>
            </a:r>
            <a:r>
              <a:rPr lang="en-US" sz="2400" i="1" dirty="0" smtClean="0">
                <a:solidFill>
                  <a:schemeClr val="bg1"/>
                </a:solidFill>
                <a:latin typeface="Arial" pitchFamily="34" charset="0"/>
                <a:cs typeface="Arial" pitchFamily="34" charset="0"/>
              </a:rPr>
              <a:t>“Speak where the Bible speaks…”</a:t>
            </a:r>
          </a:p>
          <a:p>
            <a:pPr defTabSz="463550">
              <a:tabLst>
                <a:tab pos="461963" algn="l"/>
              </a:tabLst>
            </a:pPr>
            <a:r>
              <a:rPr lang="en-US" sz="2400" dirty="0" smtClean="0">
                <a:solidFill>
                  <a:schemeClr val="bg1"/>
                </a:solidFill>
                <a:latin typeface="Arial" pitchFamily="34" charset="0"/>
                <a:cs typeface="Arial" pitchFamily="34" charset="0"/>
              </a:rPr>
              <a:t>				(1Pet. 4:11).</a:t>
            </a:r>
          </a:p>
          <a:p>
            <a:pPr defTabSz="463550">
              <a:tabLst>
                <a:tab pos="461963" algn="l"/>
              </a:tabLst>
            </a:pPr>
            <a:endParaRPr lang="en-US" sz="2400" dirty="0" smtClean="0">
              <a:solidFill>
                <a:schemeClr val="bg1"/>
              </a:solidFill>
              <a:latin typeface="Arial" pitchFamily="34" charset="0"/>
              <a:cs typeface="Arial" pitchFamily="34" charset="0"/>
            </a:endParaRPr>
          </a:p>
          <a:p>
            <a:pPr defTabSz="463550">
              <a:tabLst>
                <a:tab pos="461963" algn="l"/>
              </a:tabLst>
            </a:pPr>
            <a:r>
              <a:rPr lang="en-US" sz="2400" dirty="0" smtClean="0">
                <a:solidFill>
                  <a:schemeClr val="bg1"/>
                </a:solidFill>
                <a:latin typeface="Arial" pitchFamily="34" charset="0"/>
                <a:cs typeface="Arial" pitchFamily="34" charset="0"/>
              </a:rPr>
              <a:t>	2.	</a:t>
            </a:r>
            <a:r>
              <a:rPr lang="en-US" sz="2400" i="1" dirty="0" smtClean="0">
                <a:solidFill>
                  <a:schemeClr val="bg1"/>
                </a:solidFill>
                <a:latin typeface="Arial" pitchFamily="34" charset="0"/>
                <a:cs typeface="Arial" pitchFamily="34" charset="0"/>
              </a:rPr>
              <a:t>“…and be silent where the Bible is silent.”</a:t>
            </a:r>
          </a:p>
          <a:p>
            <a:pPr defTabSz="463550">
              <a:tabLst>
                <a:tab pos="461963" algn="l"/>
              </a:tabLst>
            </a:pPr>
            <a:r>
              <a:rPr lang="en-US" sz="2400" dirty="0" smtClean="0">
                <a:solidFill>
                  <a:schemeClr val="bg1"/>
                </a:solidFill>
                <a:latin typeface="Arial" pitchFamily="34" charset="0"/>
                <a:cs typeface="Arial" pitchFamily="34" charset="0"/>
              </a:rPr>
              <a:t>				(Heb. 7:14; 1Cor. 4:6).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animEffect transition="in" filter="fade">
                                      <p:cBhvr>
                                        <p:cTn id="11" dur="1000"/>
                                        <p:tgtEl>
                                          <p:spTgt spid="11">
                                            <p:txEl>
                                              <p:pRg st="5" end="5"/>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11">
                                            <p:txEl>
                                              <p:pRg st="6" end="6"/>
                                            </p:txEl>
                                          </p:spTgt>
                                        </p:tgtEl>
                                        <p:attrNameLst>
                                          <p:attrName>style.visibility</p:attrName>
                                        </p:attrNameLst>
                                      </p:cBhvr>
                                      <p:to>
                                        <p:strVal val="visible"/>
                                      </p:to>
                                    </p:set>
                                    <p:animEffect transition="in" filter="fade">
                                      <p:cBhvr>
                                        <p:cTn id="14" dur="1000"/>
                                        <p:tgtEl>
                                          <p:spTgt spid="11">
                                            <p:txEl>
                                              <p:pRg st="6" end="6"/>
                                            </p:txEl>
                                          </p:spTgt>
                                        </p:tgtEl>
                                      </p:cBhvr>
                                    </p:animEffect>
                                  </p:childTnLst>
                                </p:cTn>
                              </p:par>
                            </p:childTnLst>
                          </p:cTn>
                        </p:par>
                        <p:par>
                          <p:cTn id="15" fill="hold">
                            <p:stCondLst>
                              <p:cond delay="2000"/>
                            </p:stCondLst>
                            <p:childTnLst>
                              <p:par>
                                <p:cTn id="16" presetID="10" presetClass="entr" presetSubtype="0" fill="hold" nodeType="afterEffect">
                                  <p:stCondLst>
                                    <p:cond delay="0"/>
                                  </p:stCondLst>
                                  <p:childTnLst>
                                    <p:set>
                                      <p:cBhvr>
                                        <p:cTn id="17" dur="1" fill="hold">
                                          <p:stCondLst>
                                            <p:cond delay="0"/>
                                          </p:stCondLst>
                                        </p:cTn>
                                        <p:tgtEl>
                                          <p:spTgt spid="11">
                                            <p:txEl>
                                              <p:pRg st="8" end="8"/>
                                            </p:txEl>
                                          </p:spTgt>
                                        </p:tgtEl>
                                        <p:attrNameLst>
                                          <p:attrName>style.visibility</p:attrName>
                                        </p:attrNameLst>
                                      </p:cBhvr>
                                      <p:to>
                                        <p:strVal val="visible"/>
                                      </p:to>
                                    </p:set>
                                    <p:animEffect transition="in" filter="fade">
                                      <p:cBhvr>
                                        <p:cTn id="18" dur="1000"/>
                                        <p:tgtEl>
                                          <p:spTgt spid="11">
                                            <p:txEl>
                                              <p:pRg st="8" end="8"/>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1">
                                            <p:txEl>
                                              <p:pRg st="9" end="9"/>
                                            </p:txEl>
                                          </p:spTgt>
                                        </p:tgtEl>
                                        <p:attrNameLst>
                                          <p:attrName>style.visibility</p:attrName>
                                        </p:attrNameLst>
                                      </p:cBhvr>
                                      <p:to>
                                        <p:strVal val="visible"/>
                                      </p:to>
                                    </p:set>
                                    <p:animEffect transition="in" filter="fade">
                                      <p:cBhvr>
                                        <p:cTn id="21" dur="1000"/>
                                        <p:tgtEl>
                                          <p:spTgt spid="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grpSp>
      <p:sp>
        <p:nvSpPr>
          <p:cNvPr id="11" name="TextBox 10"/>
          <p:cNvSpPr txBox="1"/>
          <p:nvPr/>
        </p:nvSpPr>
        <p:spPr>
          <a:xfrm>
            <a:off x="609600" y="1295400"/>
            <a:ext cx="8077200" cy="5262979"/>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Handling the Silence of the Scriptures</a:t>
            </a:r>
          </a:p>
          <a:p>
            <a:pPr algn="ctr">
              <a:tabLst>
                <a:tab pos="461963" algn="l"/>
              </a:tabLst>
            </a:pPr>
            <a:r>
              <a:rPr lang="en-US" sz="2400" i="1" dirty="0" smtClean="0">
                <a:solidFill>
                  <a:schemeClr val="bg1"/>
                </a:solidFill>
                <a:latin typeface="Arial" pitchFamily="34" charset="0"/>
                <a:cs typeface="Arial" pitchFamily="34" charset="0"/>
              </a:rPr>
              <a:t>Logic and Reasoning</a:t>
            </a:r>
          </a:p>
          <a:p>
            <a:pPr algn="ctr">
              <a:tabLst>
                <a:tab pos="461963" algn="l"/>
              </a:tabLst>
            </a:pPr>
            <a:endParaRPr lang="en-US" sz="2400" dirty="0" smtClean="0">
              <a:solidFill>
                <a:schemeClr val="bg1"/>
              </a:solidFill>
              <a:latin typeface="Arial" pitchFamily="34" charset="0"/>
              <a:cs typeface="Arial" pitchFamily="34" charset="0"/>
            </a:endParaRPr>
          </a:p>
          <a:p>
            <a:pPr defTabSz="463550">
              <a:tabLst>
                <a:tab pos="461963" algn="l"/>
              </a:tabLst>
            </a:pPr>
            <a:r>
              <a:rPr lang="en-US" sz="2400" dirty="0" smtClean="0">
                <a:solidFill>
                  <a:schemeClr val="bg1"/>
                </a:solidFill>
                <a:latin typeface="Arial" pitchFamily="34" charset="0"/>
                <a:cs typeface="Arial" pitchFamily="34" charset="0"/>
              </a:rPr>
              <a:t>A.	Logic and reasoning have a place in Bible study				(Isa. 1:18; 2Tim. 2:15; 2Tim. 3:16,17; 1Th. 5:21).</a:t>
            </a:r>
          </a:p>
          <a:p>
            <a:pPr defTabSz="463550">
              <a:tabLst>
                <a:tab pos="461963" algn="l"/>
              </a:tabLst>
            </a:pPr>
            <a:endParaRPr lang="en-US" sz="2400" dirty="0" smtClean="0">
              <a:solidFill>
                <a:schemeClr val="bg1"/>
              </a:solidFill>
              <a:latin typeface="Arial" pitchFamily="34" charset="0"/>
              <a:cs typeface="Arial" pitchFamily="34" charset="0"/>
            </a:endParaRPr>
          </a:p>
          <a:p>
            <a:pPr defTabSz="463550">
              <a:tabLst>
                <a:tab pos="461963" algn="l"/>
              </a:tabLst>
            </a:pPr>
            <a:r>
              <a:rPr lang="en-US" sz="2400" dirty="0" smtClean="0">
                <a:solidFill>
                  <a:schemeClr val="bg1"/>
                </a:solidFill>
                <a:latin typeface="Arial" pitchFamily="34" charset="0"/>
                <a:cs typeface="Arial" pitchFamily="34" charset="0"/>
              </a:rPr>
              <a:t>B.	Some speak out against Aristotelian logic, as if 	Aristotle created logic!  Logic is not an invention of 			men but is from God.  He has given us the ability to 	reason and clearly expects us to use them.</a:t>
            </a:r>
          </a:p>
          <a:p>
            <a:pPr defTabSz="463550">
              <a:tabLst>
                <a:tab pos="461963" algn="l"/>
              </a:tabLst>
            </a:pPr>
            <a:endParaRPr lang="en-US" sz="2400" dirty="0" smtClean="0">
              <a:solidFill>
                <a:schemeClr val="bg1"/>
              </a:solidFill>
              <a:latin typeface="Arial" pitchFamily="34" charset="0"/>
              <a:cs typeface="Arial" pitchFamily="34" charset="0"/>
            </a:endParaRPr>
          </a:p>
          <a:p>
            <a:pPr defTabSz="463550">
              <a:tabLst>
                <a:tab pos="461963" algn="l"/>
              </a:tabLst>
            </a:pPr>
            <a:r>
              <a:rPr lang="en-US" sz="2400" dirty="0" smtClean="0">
                <a:solidFill>
                  <a:schemeClr val="bg1"/>
                </a:solidFill>
                <a:latin typeface="Arial" pitchFamily="34" charset="0"/>
                <a:cs typeface="Arial" pitchFamily="34" charset="0"/>
              </a:rPr>
              <a:t>C.	God has given reasoning abilities to humans that help 	enable us to distinguish between truth and error and 	between right and wrong.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animEffect transition="in" filter="fade">
                                      <p:cBhvr>
                                        <p:cTn id="11" dur="1000"/>
                                        <p:tgtEl>
                                          <p:spTgt spid="11">
                                            <p:txEl>
                                              <p:pRg st="5" end="5"/>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7" end="7"/>
                                            </p:txEl>
                                          </p:spTgt>
                                        </p:tgtEl>
                                        <p:attrNameLst>
                                          <p:attrName>style.visibility</p:attrName>
                                        </p:attrNameLst>
                                      </p:cBhvr>
                                      <p:to>
                                        <p:strVal val="visible"/>
                                      </p:to>
                                    </p:set>
                                    <p:animEffect transition="in" filter="fade">
                                      <p:cBhvr>
                                        <p:cTn id="15" dur="1000"/>
                                        <p:tgtEl>
                                          <p:spTgt spid="1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grpSp>
      <p:sp>
        <p:nvSpPr>
          <p:cNvPr id="11" name="TextBox 10"/>
          <p:cNvSpPr txBox="1"/>
          <p:nvPr/>
        </p:nvSpPr>
        <p:spPr>
          <a:xfrm>
            <a:off x="609600" y="1295400"/>
            <a:ext cx="8077200" cy="4893647"/>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Handling the Silence of the Scriptures</a:t>
            </a:r>
          </a:p>
          <a:p>
            <a:pPr algn="ctr">
              <a:tabLst>
                <a:tab pos="461963" algn="l"/>
              </a:tabLst>
            </a:pPr>
            <a:r>
              <a:rPr lang="en-US" sz="2400" i="1" dirty="0" smtClean="0">
                <a:solidFill>
                  <a:schemeClr val="bg1"/>
                </a:solidFill>
                <a:latin typeface="Arial" pitchFamily="34" charset="0"/>
                <a:cs typeface="Arial" pitchFamily="34" charset="0"/>
              </a:rPr>
              <a:t>God’s Silence is Intentional</a:t>
            </a:r>
          </a:p>
          <a:p>
            <a:pPr algn="ctr">
              <a:tabLst>
                <a:tab pos="461963" algn="l"/>
              </a:tabLst>
            </a:pPr>
            <a:endParaRPr lang="en-US" sz="2400" dirty="0" smtClean="0">
              <a:solidFill>
                <a:schemeClr val="bg1"/>
              </a:solidFill>
              <a:latin typeface="Arial" pitchFamily="34" charset="0"/>
              <a:cs typeface="Arial" pitchFamily="34" charset="0"/>
            </a:endParaRPr>
          </a:p>
          <a:p>
            <a:pPr defTabSz="463550">
              <a:tabLst>
                <a:tab pos="461963" algn="l"/>
              </a:tabLst>
            </a:pPr>
            <a:r>
              <a:rPr lang="en-US" sz="2400" dirty="0" smtClean="0">
                <a:solidFill>
                  <a:schemeClr val="bg1"/>
                </a:solidFill>
                <a:latin typeface="Arial" pitchFamily="34" charset="0"/>
                <a:cs typeface="Arial" pitchFamily="34" charset="0"/>
              </a:rPr>
              <a:t>A.	When God is silent on a matter, it is not accidental but 	intentional.  This can be deduced from 2Pet. 1:3 and 	Jude 3. Since God has given to us "all things that 	pertain to life and godliness," then there is nothing of 	value that He has neglected to share. </a:t>
            </a:r>
          </a:p>
          <a:p>
            <a:pPr defTabSz="463550">
              <a:tabLst>
                <a:tab pos="461963" algn="l"/>
              </a:tabLst>
            </a:pPr>
            <a:endParaRPr lang="en-US" sz="2400" dirty="0" smtClean="0">
              <a:solidFill>
                <a:schemeClr val="bg1"/>
              </a:solidFill>
              <a:latin typeface="Arial" pitchFamily="34" charset="0"/>
              <a:cs typeface="Arial" pitchFamily="34" charset="0"/>
            </a:endParaRPr>
          </a:p>
          <a:p>
            <a:pPr defTabSz="463550">
              <a:tabLst>
                <a:tab pos="461963" algn="l"/>
              </a:tabLst>
            </a:pPr>
            <a:r>
              <a:rPr lang="en-US" sz="2400" dirty="0" smtClean="0">
                <a:solidFill>
                  <a:schemeClr val="bg1"/>
                </a:solidFill>
                <a:latin typeface="Arial" pitchFamily="34" charset="0"/>
                <a:cs typeface="Arial" pitchFamily="34" charset="0"/>
              </a:rPr>
              <a:t>B.	Consider these related passages on the importance of 	basing our faith and practices on what the Bible 		actually says and not upon silence </a:t>
            </a:r>
            <a:r>
              <a:rPr lang="fi-FI" sz="2400" dirty="0" smtClean="0">
                <a:solidFill>
                  <a:schemeClr val="bg1"/>
                </a:solidFill>
                <a:latin typeface="Arial" pitchFamily="34" charset="0"/>
                <a:cs typeface="Arial" pitchFamily="34" charset="0"/>
              </a:rPr>
              <a:t>(Deut. 4:2; 12:32; 	Jos. 1:7; Prov. 30:6; 1Cor. 4:6; 2Jn. 9)</a:t>
            </a:r>
            <a:endParaRPr lang="en-US" sz="2400"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animEffect transition="in" filter="fade">
                                      <p:cBhvr>
                                        <p:cTn id="11" dur="1000"/>
                                        <p:tgtEl>
                                          <p:spTgt spid="1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grpSp>
      <p:sp>
        <p:nvSpPr>
          <p:cNvPr id="11" name="TextBox 10"/>
          <p:cNvSpPr txBox="1"/>
          <p:nvPr/>
        </p:nvSpPr>
        <p:spPr>
          <a:xfrm>
            <a:off x="609600" y="1295400"/>
            <a:ext cx="8077200" cy="2308324"/>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Handling the Silence of the Scriptures</a:t>
            </a:r>
          </a:p>
          <a:p>
            <a:pPr algn="ctr">
              <a:tabLst>
                <a:tab pos="461963" algn="l"/>
              </a:tabLst>
            </a:pPr>
            <a:r>
              <a:rPr lang="en-US" sz="2400" i="1" dirty="0" smtClean="0">
                <a:solidFill>
                  <a:schemeClr val="bg1"/>
                </a:solidFill>
                <a:latin typeface="Arial" pitchFamily="34" charset="0"/>
                <a:cs typeface="Arial" pitchFamily="34" charset="0"/>
              </a:rPr>
              <a:t>God’s Silence is Intentional</a:t>
            </a:r>
          </a:p>
          <a:p>
            <a:pPr algn="ctr">
              <a:tabLst>
                <a:tab pos="461963" algn="l"/>
              </a:tabLst>
            </a:pPr>
            <a:endParaRPr lang="en-US" sz="2400" dirty="0" smtClean="0">
              <a:solidFill>
                <a:schemeClr val="bg1"/>
              </a:solidFill>
              <a:latin typeface="Arial" pitchFamily="34" charset="0"/>
              <a:cs typeface="Arial" pitchFamily="34" charset="0"/>
            </a:endParaRPr>
          </a:p>
          <a:p>
            <a:pPr defTabSz="463550">
              <a:tabLst>
                <a:tab pos="461963" algn="l"/>
              </a:tabLst>
            </a:pPr>
            <a:r>
              <a:rPr lang="en-US" sz="2400" dirty="0" smtClean="0">
                <a:solidFill>
                  <a:schemeClr val="bg1"/>
                </a:solidFill>
                <a:latin typeface="Arial" pitchFamily="34" charset="0"/>
                <a:cs typeface="Arial" pitchFamily="34" charset="0"/>
              </a:rPr>
              <a:t>C.	We are not to act presumptuously 						(Deut. 1:43; 17:12,13; 18:20,22; Psa. 19:13).</a:t>
            </a:r>
          </a:p>
          <a:p>
            <a:pPr defTabSz="463550">
              <a:tabLst>
                <a:tab pos="461963" algn="l"/>
              </a:tabLst>
            </a:pPr>
            <a:endParaRPr lang="en-US" sz="2400"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p:nvPr/>
        </p:nvGrpSpPr>
        <p:grpSpPr>
          <a:xfrm>
            <a:off x="609600" y="304800"/>
            <a:ext cx="7924800" cy="769441"/>
            <a:chOff x="609600" y="304800"/>
            <a:chExt cx="7924800" cy="769441"/>
          </a:xfrm>
        </p:grpSpPr>
        <p:pic>
          <p:nvPicPr>
            <p:cNvPr id="1032" name="Picture 8" descr="http://cdn.friendsjournal.org/wp-content/uploads/2012/05/iStock_p10.jpg"/>
            <p:cNvPicPr>
              <a:picLocks noChangeAspect="1" noChangeArrowheads="1"/>
            </p:cNvPicPr>
            <p:nvPr/>
          </p:nvPicPr>
          <p:blipFill>
            <a:blip r:embed="rId2" cstate="print"/>
            <a:srcRect t="63561"/>
            <a:stretch>
              <a:fillRect/>
            </a:stretch>
          </p:blipFill>
          <p:spPr bwMode="auto">
            <a:xfrm>
              <a:off x="6629400" y="762000"/>
              <a:ext cx="1650044" cy="304800"/>
            </a:xfrm>
            <a:prstGeom prst="rect">
              <a:avLst/>
            </a:prstGeom>
            <a:noFill/>
          </p:spPr>
        </p:pic>
        <p:sp>
          <p:nvSpPr>
            <p:cNvPr id="6" name="TextBox 5"/>
            <p:cNvSpPr txBox="1"/>
            <p:nvPr/>
          </p:nvSpPr>
          <p:spPr>
            <a:xfrm>
              <a:off x="609600" y="304800"/>
              <a:ext cx="7924800" cy="769441"/>
            </a:xfrm>
            <a:prstGeom prst="rect">
              <a:avLst/>
            </a:prstGeom>
            <a:noFill/>
            <a:ln w="28575">
              <a:solidFill>
                <a:schemeClr val="bg1"/>
              </a:solidFill>
            </a:ln>
          </p:spPr>
          <p:txBody>
            <a:bodyPr wrap="square" rtlCol="0">
              <a:spAutoFit/>
            </a:bodyPr>
            <a:lstStyle/>
            <a:p>
              <a:pPr defTabSz="461963"/>
              <a:r>
                <a:rPr lang="en-US" sz="2400" cap="small" dirty="0" smtClean="0">
                  <a:solidFill>
                    <a:schemeClr val="bg1"/>
                  </a:solidFill>
                  <a:latin typeface="Times New Roman" pitchFamily="18" charset="0"/>
                  <a:cs typeface="Times New Roman" pitchFamily="18" charset="0"/>
                </a:rPr>
                <a:t>			Hermeneutics</a:t>
              </a:r>
            </a:p>
            <a:p>
              <a:pPr defTabSz="461963"/>
              <a:r>
                <a:rPr lang="en-US" sz="2000" dirty="0" smtClean="0">
                  <a:solidFill>
                    <a:schemeClr val="bg1"/>
                  </a:solidFill>
                  <a:latin typeface="Monotype Corsiva" pitchFamily="66" charset="0"/>
                  <a:cs typeface="Times New Roman" pitchFamily="18" charset="0"/>
                </a:rPr>
                <a:t>					Rightly Dividing the Word of God</a:t>
              </a:r>
              <a:endParaRPr lang="en-US" sz="2000" dirty="0">
                <a:solidFill>
                  <a:schemeClr val="bg1"/>
                </a:solidFill>
                <a:latin typeface="Monotype Corsiva" pitchFamily="66" charset="0"/>
                <a:cs typeface="Times New Roman" pitchFamily="18" charset="0"/>
              </a:endParaRPr>
            </a:p>
          </p:txBody>
        </p:sp>
      </p:grpSp>
      <p:sp>
        <p:nvSpPr>
          <p:cNvPr id="11" name="TextBox 10"/>
          <p:cNvSpPr txBox="1"/>
          <p:nvPr/>
        </p:nvSpPr>
        <p:spPr>
          <a:xfrm>
            <a:off x="609600" y="1295400"/>
            <a:ext cx="8077200" cy="5262979"/>
          </a:xfrm>
          <a:prstGeom prst="rect">
            <a:avLst/>
          </a:prstGeom>
          <a:noFill/>
        </p:spPr>
        <p:txBody>
          <a:bodyPr wrap="square" rtlCol="0">
            <a:spAutoFit/>
          </a:bodyPr>
          <a:lstStyle/>
          <a:p>
            <a:pPr algn="ctr">
              <a:tabLst>
                <a:tab pos="461963" algn="l"/>
              </a:tabLst>
            </a:pPr>
            <a:r>
              <a:rPr lang="en-US" sz="2400" b="1" dirty="0" smtClean="0">
                <a:solidFill>
                  <a:srgbClr val="FFFF00"/>
                </a:solidFill>
                <a:latin typeface="Arial" pitchFamily="34" charset="0"/>
                <a:cs typeface="Arial" pitchFamily="34" charset="0"/>
              </a:rPr>
              <a:t>Handling the Silence of the Scriptures</a:t>
            </a:r>
          </a:p>
          <a:p>
            <a:pPr algn="ctr">
              <a:tabLst>
                <a:tab pos="461963" algn="l"/>
              </a:tabLst>
            </a:pPr>
            <a:r>
              <a:rPr lang="en-US" sz="2400" i="1" dirty="0" smtClean="0">
                <a:solidFill>
                  <a:schemeClr val="bg1"/>
                </a:solidFill>
                <a:latin typeface="Arial" pitchFamily="34" charset="0"/>
                <a:cs typeface="Arial" pitchFamily="34" charset="0"/>
              </a:rPr>
              <a:t>Permissive or Prohibitive?</a:t>
            </a:r>
          </a:p>
          <a:p>
            <a:pPr algn="ctr">
              <a:tabLst>
                <a:tab pos="461963" algn="l"/>
              </a:tabLst>
            </a:pPr>
            <a:endParaRPr lang="en-US" sz="2400" dirty="0" smtClean="0">
              <a:solidFill>
                <a:schemeClr val="bg1"/>
              </a:solidFill>
              <a:latin typeface="Arial" pitchFamily="34" charset="0"/>
              <a:cs typeface="Arial" pitchFamily="34" charset="0"/>
            </a:endParaRPr>
          </a:p>
          <a:p>
            <a:pPr defTabSz="463550">
              <a:tabLst>
                <a:tab pos="461963" algn="l"/>
              </a:tabLst>
            </a:pPr>
            <a:r>
              <a:rPr lang="en-US" sz="2400" dirty="0" smtClean="0">
                <a:solidFill>
                  <a:schemeClr val="bg1"/>
                </a:solidFill>
                <a:latin typeface="Arial" pitchFamily="34" charset="0"/>
                <a:cs typeface="Arial" pitchFamily="34" charset="0"/>
              </a:rPr>
              <a:t>A.	Think on the following.  Three different mothers giving 	grocery lists to their respective sons:</a:t>
            </a:r>
          </a:p>
          <a:p>
            <a:pPr defTabSz="463550">
              <a:tabLst>
                <a:tab pos="461963" algn="l"/>
              </a:tabLst>
            </a:pPr>
            <a:endParaRPr lang="en-US" sz="2400" dirty="0" smtClean="0">
              <a:solidFill>
                <a:schemeClr val="bg1"/>
              </a:solidFill>
              <a:latin typeface="Arial" pitchFamily="34" charset="0"/>
              <a:cs typeface="Arial" pitchFamily="34" charset="0"/>
            </a:endParaRPr>
          </a:p>
          <a:p>
            <a:pPr defTabSz="463550">
              <a:tabLst>
                <a:tab pos="461963" algn="l"/>
              </a:tabLst>
            </a:pPr>
            <a:r>
              <a:rPr lang="en-US" sz="2400" dirty="0" smtClean="0">
                <a:solidFill>
                  <a:schemeClr val="bg1"/>
                </a:solidFill>
                <a:latin typeface="Arial" pitchFamily="34" charset="0"/>
                <a:cs typeface="Arial" pitchFamily="34" charset="0"/>
              </a:rPr>
              <a:t>		1.	List #1: 	Buy apples, meat, corn, and oatmeal. </a:t>
            </a:r>
          </a:p>
          <a:p>
            <a:pPr defTabSz="463550">
              <a:tabLst>
                <a:tab pos="461963" algn="l"/>
              </a:tabLst>
            </a:pPr>
            <a:endParaRPr lang="en-US" sz="2400" dirty="0" smtClean="0">
              <a:solidFill>
                <a:schemeClr val="bg1"/>
              </a:solidFill>
              <a:latin typeface="Arial" pitchFamily="34" charset="0"/>
              <a:cs typeface="Arial" pitchFamily="34" charset="0"/>
            </a:endParaRPr>
          </a:p>
          <a:p>
            <a:pPr defTabSz="463550">
              <a:tabLst>
                <a:tab pos="461963" algn="l"/>
              </a:tabLst>
            </a:pPr>
            <a:r>
              <a:rPr lang="en-US" sz="2400" dirty="0" smtClean="0">
                <a:solidFill>
                  <a:schemeClr val="bg1"/>
                </a:solidFill>
                <a:latin typeface="Arial" pitchFamily="34" charset="0"/>
                <a:cs typeface="Arial" pitchFamily="34" charset="0"/>
              </a:rPr>
              <a:t>		2.	List #2: 	Buy a dozen ears of corn, bananas, a 							loaf of bread, and a chicken. </a:t>
            </a:r>
          </a:p>
          <a:p>
            <a:pPr defTabSz="463550">
              <a:tabLst>
                <a:tab pos="461963" algn="l"/>
              </a:tabLst>
            </a:pPr>
            <a:endParaRPr lang="en-US" sz="2400" dirty="0" smtClean="0">
              <a:solidFill>
                <a:schemeClr val="bg1"/>
              </a:solidFill>
              <a:latin typeface="Arial" pitchFamily="34" charset="0"/>
              <a:cs typeface="Arial" pitchFamily="34" charset="0"/>
            </a:endParaRPr>
          </a:p>
          <a:p>
            <a:pPr defTabSz="463550">
              <a:tabLst>
                <a:tab pos="461963" algn="l"/>
              </a:tabLst>
            </a:pPr>
            <a:r>
              <a:rPr lang="en-US" sz="2400" dirty="0" smtClean="0">
                <a:solidFill>
                  <a:schemeClr val="bg1"/>
                </a:solidFill>
                <a:latin typeface="Arial" pitchFamily="34" charset="0"/>
                <a:cs typeface="Arial" pitchFamily="34" charset="0"/>
              </a:rPr>
              <a:t>		3.	List #3: 	Buy a loaf of white bread, a pound of 								cheese, hot dogs, and hamburger. </a:t>
            </a:r>
          </a:p>
          <a:p>
            <a:pPr defTabSz="463550">
              <a:tabLst>
                <a:tab pos="461963" algn="l"/>
              </a:tabLst>
            </a:pPr>
            <a:endParaRPr lang="en-US" sz="2400"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fade">
                                      <p:cBhvr>
                                        <p:cTn id="7" dur="1000"/>
                                        <p:tgtEl>
                                          <p:spTgt spid="11">
                                            <p:txEl>
                                              <p:pRg st="3" end="3"/>
                                            </p:txEl>
                                          </p:spTgt>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1">
                                            <p:txEl>
                                              <p:pRg st="5" end="5"/>
                                            </p:txEl>
                                          </p:spTgt>
                                        </p:tgtEl>
                                        <p:attrNameLst>
                                          <p:attrName>style.visibility</p:attrName>
                                        </p:attrNameLst>
                                      </p:cBhvr>
                                      <p:to>
                                        <p:strVal val="visible"/>
                                      </p:to>
                                    </p:set>
                                    <p:animEffect transition="in" filter="fade">
                                      <p:cBhvr>
                                        <p:cTn id="11" dur="1000"/>
                                        <p:tgtEl>
                                          <p:spTgt spid="11">
                                            <p:txEl>
                                              <p:pRg st="5" end="5"/>
                                            </p:txEl>
                                          </p:spTgt>
                                        </p:tgtEl>
                                      </p:cBhvr>
                                    </p:animEffect>
                                  </p:childTnLst>
                                </p:cTn>
                              </p:par>
                            </p:childTnLst>
                          </p:cTn>
                        </p:par>
                        <p:par>
                          <p:cTn id="12" fill="hold">
                            <p:stCondLst>
                              <p:cond delay="2000"/>
                            </p:stCondLst>
                            <p:childTnLst>
                              <p:par>
                                <p:cTn id="13" presetID="10" presetClass="entr" presetSubtype="0" fill="hold" nodeType="afterEffect">
                                  <p:stCondLst>
                                    <p:cond delay="0"/>
                                  </p:stCondLst>
                                  <p:childTnLst>
                                    <p:set>
                                      <p:cBhvr>
                                        <p:cTn id="14" dur="1" fill="hold">
                                          <p:stCondLst>
                                            <p:cond delay="0"/>
                                          </p:stCondLst>
                                        </p:cTn>
                                        <p:tgtEl>
                                          <p:spTgt spid="11">
                                            <p:txEl>
                                              <p:pRg st="7" end="7"/>
                                            </p:txEl>
                                          </p:spTgt>
                                        </p:tgtEl>
                                        <p:attrNameLst>
                                          <p:attrName>style.visibility</p:attrName>
                                        </p:attrNameLst>
                                      </p:cBhvr>
                                      <p:to>
                                        <p:strVal val="visible"/>
                                      </p:to>
                                    </p:set>
                                    <p:animEffect transition="in" filter="fade">
                                      <p:cBhvr>
                                        <p:cTn id="15" dur="1000"/>
                                        <p:tgtEl>
                                          <p:spTgt spid="11">
                                            <p:txEl>
                                              <p:pRg st="7" end="7"/>
                                            </p:txEl>
                                          </p:spTgt>
                                        </p:tgtEl>
                                      </p:cBhvr>
                                    </p:animEffect>
                                  </p:childTnLst>
                                </p:cTn>
                              </p:par>
                            </p:childTnLst>
                          </p:cTn>
                        </p:par>
                        <p:par>
                          <p:cTn id="16" fill="hold">
                            <p:stCondLst>
                              <p:cond delay="3000"/>
                            </p:stCondLst>
                            <p:childTnLst>
                              <p:par>
                                <p:cTn id="17" presetID="10" presetClass="entr" presetSubtype="0" fill="hold" nodeType="afterEffect">
                                  <p:stCondLst>
                                    <p:cond delay="0"/>
                                  </p:stCondLst>
                                  <p:childTnLst>
                                    <p:set>
                                      <p:cBhvr>
                                        <p:cTn id="18" dur="1" fill="hold">
                                          <p:stCondLst>
                                            <p:cond delay="0"/>
                                          </p:stCondLst>
                                        </p:cTn>
                                        <p:tgtEl>
                                          <p:spTgt spid="11">
                                            <p:txEl>
                                              <p:pRg st="9" end="9"/>
                                            </p:txEl>
                                          </p:spTgt>
                                        </p:tgtEl>
                                        <p:attrNameLst>
                                          <p:attrName>style.visibility</p:attrName>
                                        </p:attrNameLst>
                                      </p:cBhvr>
                                      <p:to>
                                        <p:strVal val="visible"/>
                                      </p:to>
                                    </p:set>
                                    <p:animEffect transition="in" filter="fade">
                                      <p:cBhvr>
                                        <p:cTn id="19" dur="1000"/>
                                        <p:tgtEl>
                                          <p:spTgt spid="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762</TotalTime>
  <Words>198</Words>
  <Application>Microsoft Office PowerPoint</Application>
  <PresentationFormat>On-screen Show (4:3)</PresentationFormat>
  <Paragraphs>119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Greg</dc:creator>
  <cp:lastModifiedBy>Greg</cp:lastModifiedBy>
  <cp:revision>131</cp:revision>
  <dcterms:created xsi:type="dcterms:W3CDTF">2016-07-25T14:01:16Z</dcterms:created>
  <dcterms:modified xsi:type="dcterms:W3CDTF">2016-10-27T12:40:31Z</dcterms:modified>
</cp:coreProperties>
</file>