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7" r:id="rId3"/>
    <p:sldId id="257" r:id="rId4"/>
    <p:sldId id="259" r:id="rId5"/>
    <p:sldId id="339" r:id="rId6"/>
    <p:sldId id="340" r:id="rId7"/>
    <p:sldId id="341" r:id="rId8"/>
    <p:sldId id="342" r:id="rId9"/>
    <p:sldId id="343" r:id="rId10"/>
    <p:sldId id="344" r:id="rId11"/>
    <p:sldId id="345" r:id="rId12"/>
    <p:sldId id="275" r:id="rId13"/>
    <p:sldId id="346" r:id="rId14"/>
    <p:sldId id="31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780" y="-5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B339FB-E7B4-465F-B25F-2DE0641465C1}"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B339FB-E7B4-465F-B25F-2DE0641465C1}"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B339FB-E7B4-465F-B25F-2DE0641465C1}"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B339FB-E7B4-465F-B25F-2DE0641465C1}"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B339FB-E7B4-465F-B25F-2DE0641465C1}"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B339FB-E7B4-465F-B25F-2DE0641465C1}" type="datetimeFigureOut">
              <a:rPr lang="en-US" smtClean="0"/>
              <a:pPr/>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B339FB-E7B4-465F-B25F-2DE0641465C1}" type="datetimeFigureOut">
              <a:rPr lang="en-US" smtClean="0"/>
              <a:pPr/>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B339FB-E7B4-465F-B25F-2DE0641465C1}" type="datetimeFigureOut">
              <a:rPr lang="en-US" smtClean="0"/>
              <a:pPr/>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339FB-E7B4-465F-B25F-2DE0641465C1}" type="datetimeFigureOut">
              <a:rPr lang="en-US" smtClean="0"/>
              <a:pPr/>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B339FB-E7B4-465F-B25F-2DE0641465C1}" type="datetimeFigureOut">
              <a:rPr lang="en-US" smtClean="0"/>
              <a:pPr/>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B339FB-E7B4-465F-B25F-2DE0641465C1}" type="datetimeFigureOut">
              <a:rPr lang="en-US" smtClean="0"/>
              <a:pPr/>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339FB-E7B4-465F-B25F-2DE0641465C1}" type="datetimeFigureOut">
              <a:rPr lang="en-US" smtClean="0"/>
              <a:pPr/>
              <a:t>11/7/2016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03938-61E9-4383-8325-B45A069721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hermeneutics-banner.jpg"/>
          <p:cNvPicPr>
            <a:picLocks noChangeAspect="1"/>
          </p:cNvPicPr>
          <p:nvPr/>
        </p:nvPicPr>
        <p:blipFill>
          <a:blip r:embed="rId2" cstate="print"/>
          <a:stretch>
            <a:fillRect/>
          </a:stretch>
        </p:blipFill>
        <p:spPr>
          <a:xfrm>
            <a:off x="457199" y="2111606"/>
            <a:ext cx="8229601" cy="261279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grpSp>
      <p:sp>
        <p:nvSpPr>
          <p:cNvPr id="11" name="TextBox 10"/>
          <p:cNvSpPr txBox="1"/>
          <p:nvPr/>
        </p:nvSpPr>
        <p:spPr>
          <a:xfrm>
            <a:off x="609600" y="1295400"/>
            <a:ext cx="8077200" cy="4893647"/>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Interpreting Acts and the NT Epistles</a:t>
            </a:r>
          </a:p>
          <a:p>
            <a:pPr algn="ctr">
              <a:tabLst>
                <a:tab pos="461963" algn="l"/>
              </a:tabLst>
            </a:pPr>
            <a:r>
              <a:rPr lang="en-US" sz="2400" i="1" dirty="0" smtClean="0">
                <a:solidFill>
                  <a:schemeClr val="bg1"/>
                </a:solidFill>
                <a:latin typeface="Arial" pitchFamily="34" charset="0"/>
                <a:cs typeface="Arial" pitchFamily="34" charset="0"/>
              </a:rPr>
              <a:t>How to Interpret the NT Epistles</a:t>
            </a:r>
          </a:p>
          <a:p>
            <a:pPr algn="ct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D</a:t>
            </a:r>
            <a:r>
              <a:rPr lang="en-US" sz="2400" dirty="0" smtClean="0">
                <a:solidFill>
                  <a:schemeClr val="bg1"/>
                </a:solidFill>
                <a:latin typeface="Arial" pitchFamily="34" charset="0"/>
                <a:cs typeface="Arial" pitchFamily="34" charset="0"/>
              </a:rPr>
              <a:t>.</a:t>
            </a:r>
            <a:r>
              <a:rPr lang="en-US" sz="2400" dirty="0" smtClean="0">
                <a:solidFill>
                  <a:schemeClr val="bg1"/>
                </a:solidFill>
                <a:latin typeface="Arial" pitchFamily="34" charset="0"/>
                <a:cs typeface="Arial" pitchFamily="34" charset="0"/>
              </a:rPr>
              <a:t>	</a:t>
            </a:r>
            <a:r>
              <a:rPr lang="en-US" sz="2400" u="sng" dirty="0" smtClean="0">
                <a:solidFill>
                  <a:schemeClr val="bg1"/>
                </a:solidFill>
                <a:latin typeface="Arial" pitchFamily="34" charset="0"/>
                <a:cs typeface="Arial" pitchFamily="34" charset="0"/>
              </a:rPr>
              <a:t>Hermeneutical Rules</a:t>
            </a:r>
            <a:r>
              <a:rPr lang="en-US" sz="2400" dirty="0" smtClean="0">
                <a:solidFill>
                  <a:schemeClr val="bg1"/>
                </a:solidFill>
                <a:latin typeface="Arial" pitchFamily="34" charset="0"/>
                <a:cs typeface="Arial" pitchFamily="34" charset="0"/>
              </a:rPr>
              <a:t>.</a:t>
            </a:r>
          </a:p>
          <a:p>
            <a:pPr>
              <a:tabLst>
                <a:tab pos="461963" algn="l"/>
              </a:tabLst>
            </a:pPr>
            <a:r>
              <a:rPr lang="en-US" sz="2400" dirty="0" smtClean="0">
                <a:solidFill>
                  <a:schemeClr val="bg1"/>
                </a:solidFill>
                <a:latin typeface="Arial" pitchFamily="34" charset="0"/>
                <a:cs typeface="Arial" pitchFamily="34" charset="0"/>
              </a:rPr>
              <a:t>	1.	We must do our exegesis with particular care so 		that we hear what God’s Word to the original 			recipients really was.</a:t>
            </a: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	2.	The principle given in the text is to be applied in 		genuinely comparable situations.</a:t>
            </a: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	3.	A text cannot mean what it never could have meant 		to its author or his readers.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grpSp>
      <p:sp>
        <p:nvSpPr>
          <p:cNvPr id="11" name="TextBox 10"/>
          <p:cNvSpPr txBox="1"/>
          <p:nvPr/>
        </p:nvSpPr>
        <p:spPr>
          <a:xfrm>
            <a:off x="609600" y="1295400"/>
            <a:ext cx="8077200" cy="5262979"/>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Interpreting Acts and the NT Epistles</a:t>
            </a:r>
          </a:p>
          <a:p>
            <a:pPr algn="ctr">
              <a:tabLst>
                <a:tab pos="461963" algn="l"/>
              </a:tabLst>
            </a:pPr>
            <a:r>
              <a:rPr lang="en-US" sz="2400" i="1" dirty="0" smtClean="0">
                <a:solidFill>
                  <a:schemeClr val="bg1"/>
                </a:solidFill>
                <a:latin typeface="Arial" pitchFamily="34" charset="0"/>
                <a:cs typeface="Arial" pitchFamily="34" charset="0"/>
              </a:rPr>
              <a:t>How to Interpret the NT Epistles</a:t>
            </a:r>
          </a:p>
          <a:p>
            <a:pPr algn="ct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E</a:t>
            </a:r>
            <a:r>
              <a:rPr lang="en-US" sz="2400" dirty="0" smtClean="0">
                <a:solidFill>
                  <a:schemeClr val="bg1"/>
                </a:solidFill>
                <a:latin typeface="Arial" pitchFamily="34" charset="0"/>
                <a:cs typeface="Arial" pitchFamily="34" charset="0"/>
              </a:rPr>
              <a:t>.</a:t>
            </a:r>
            <a:r>
              <a:rPr lang="en-US" sz="2400" dirty="0" smtClean="0">
                <a:solidFill>
                  <a:schemeClr val="bg1"/>
                </a:solidFill>
                <a:latin typeface="Arial" pitchFamily="34" charset="0"/>
                <a:cs typeface="Arial" pitchFamily="34" charset="0"/>
              </a:rPr>
              <a:t>	</a:t>
            </a:r>
            <a:r>
              <a:rPr lang="en-US" sz="2400" u="sng" dirty="0" smtClean="0">
                <a:solidFill>
                  <a:schemeClr val="bg1"/>
                </a:solidFill>
                <a:latin typeface="Arial" pitchFamily="34" charset="0"/>
                <a:cs typeface="Arial" pitchFamily="34" charset="0"/>
              </a:rPr>
              <a:t>The Literary Context</a:t>
            </a:r>
            <a:r>
              <a:rPr lang="en-US" sz="2400" dirty="0" smtClean="0">
                <a:solidFill>
                  <a:schemeClr val="bg1"/>
                </a:solidFill>
                <a:latin typeface="Arial" pitchFamily="34" charset="0"/>
                <a:cs typeface="Arial" pitchFamily="34" charset="0"/>
              </a:rPr>
              <a:t>.</a:t>
            </a:r>
          </a:p>
          <a:p>
            <a:pPr>
              <a:tabLst>
                <a:tab pos="461963" algn="l"/>
              </a:tabLst>
            </a:pPr>
            <a:r>
              <a:rPr lang="en-US" sz="2400" dirty="0" smtClean="0">
                <a:solidFill>
                  <a:schemeClr val="bg1"/>
                </a:solidFill>
                <a:latin typeface="Arial" pitchFamily="34" charset="0"/>
                <a:cs typeface="Arial" pitchFamily="34" charset="0"/>
              </a:rPr>
              <a:t>	1.	Learn to think paragraphs, and not just as natural 		units of thought, but as the absolutely necessary 		key to understanding the argument in the various 		Epistles.</a:t>
            </a: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	2.	One must exercise Christian charity.  Sometimes 		our theological problems with the Epistles derive 		from the fact that we are asking our 20th century 		questions of texts, that by their occasional nature 		are answering only first century questions.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a:ln w="28575">
              <a:solidFill>
                <a:schemeClr val="tx1"/>
              </a:solidFill>
            </a:ln>
          </p:spPr>
        </p:pic>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grpSp>
      <p:sp>
        <p:nvSpPr>
          <p:cNvPr id="11" name="TextBox 10"/>
          <p:cNvSpPr txBox="1"/>
          <p:nvPr/>
        </p:nvSpPr>
        <p:spPr>
          <a:xfrm>
            <a:off x="609600" y="1295400"/>
            <a:ext cx="8077200" cy="4524315"/>
          </a:xfrm>
          <a:prstGeom prst="rect">
            <a:avLst/>
          </a:prstGeom>
          <a:noFill/>
        </p:spPr>
        <p:txBody>
          <a:bodyPr wrap="square" rtlCol="0">
            <a:spAutoFit/>
          </a:bodyPr>
          <a:lstStyle/>
          <a:p>
            <a:pPr defTabSz="463550"/>
            <a:r>
              <a:rPr lang="en-US" sz="2400" b="1" dirty="0" smtClean="0">
                <a:solidFill>
                  <a:srgbClr val="FFFF00"/>
                </a:solidFill>
                <a:latin typeface="Arial" pitchFamily="34" charset="0"/>
                <a:cs typeface="Arial" pitchFamily="34" charset="0"/>
              </a:rPr>
              <a:t>NEXT TIME…</a:t>
            </a:r>
          </a:p>
          <a:p>
            <a:pPr algn="ctr" defTabSz="463550">
              <a:tabLst>
                <a:tab pos="461963" algn="l"/>
              </a:tabLst>
            </a:pPr>
            <a:r>
              <a:rPr lang="en-US" sz="2400" i="1" dirty="0" smtClean="0">
                <a:solidFill>
                  <a:schemeClr val="bg1"/>
                </a:solidFill>
                <a:latin typeface="Arial" pitchFamily="34" charset="0"/>
                <a:cs typeface="Arial" pitchFamily="34" charset="0"/>
              </a:rPr>
              <a:t>The Book of Revelation</a:t>
            </a:r>
          </a:p>
          <a:p>
            <a:pPr algn="ctr" defTabSz="463550">
              <a:tabLst>
                <a:tab pos="463550" algn="dec"/>
                <a:tab pos="914400" algn="dec"/>
                <a:tab pos="1377950" algn="dec"/>
                <a:tab pos="1828800" algn="dec"/>
                <a:tab pos="2292350" algn="dec"/>
                <a:tab pos="2743200" algn="dec"/>
                <a:tab pos="3206750" algn="dec"/>
                <a:tab pos="3657600" algn="dec"/>
                <a:tab pos="4121150" algn="dec"/>
                <a:tab pos="4572000" algn="dec"/>
                <a:tab pos="5035550" algn="dec"/>
                <a:tab pos="5486400" algn="dec"/>
                <a:tab pos="5949950" algn="dec"/>
              </a:tabLst>
            </a:pPr>
            <a:endParaRPr lang="en-US" sz="2400" i="1"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A.	Revelation as Apocalypse.</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B.	Revelation as Prophecy.</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C.	Revelation as Epistle.</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D.	The Historical Context.</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E.	The Exegesis of Revelation.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fade">
                                      <p:cBhvr>
                                        <p:cTn id="11" dur="1000"/>
                                        <p:tgtEl>
                                          <p:spTgt spid="11">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animEffect transition="in" filter="fade">
                                      <p:cBhvr>
                                        <p:cTn id="15" dur="1000"/>
                                        <p:tgtEl>
                                          <p:spTgt spid="11">
                                            <p:txEl>
                                              <p:pRg st="3" end="3"/>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5" end="5"/>
                                            </p:txEl>
                                          </p:spTgt>
                                        </p:tgtEl>
                                        <p:attrNameLst>
                                          <p:attrName>style.visibility</p:attrName>
                                        </p:attrNameLst>
                                      </p:cBhvr>
                                      <p:to>
                                        <p:strVal val="visible"/>
                                      </p:to>
                                    </p:set>
                                    <p:animEffect transition="in" filter="fade">
                                      <p:cBhvr>
                                        <p:cTn id="19" dur="1000"/>
                                        <p:tgtEl>
                                          <p:spTgt spid="11">
                                            <p:txEl>
                                              <p:pRg st="5" end="5"/>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1">
                                            <p:txEl>
                                              <p:pRg st="7" end="7"/>
                                            </p:txEl>
                                          </p:spTgt>
                                        </p:tgtEl>
                                        <p:attrNameLst>
                                          <p:attrName>style.visibility</p:attrName>
                                        </p:attrNameLst>
                                      </p:cBhvr>
                                      <p:to>
                                        <p:strVal val="visible"/>
                                      </p:to>
                                    </p:set>
                                    <p:animEffect transition="in" filter="fade">
                                      <p:cBhvr>
                                        <p:cTn id="23" dur="1000"/>
                                        <p:tgtEl>
                                          <p:spTgt spid="11">
                                            <p:txEl>
                                              <p:pRg st="7" end="7"/>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11">
                                            <p:txEl>
                                              <p:pRg st="9" end="9"/>
                                            </p:txEl>
                                          </p:spTgt>
                                        </p:tgtEl>
                                        <p:attrNameLst>
                                          <p:attrName>style.visibility</p:attrName>
                                        </p:attrNameLst>
                                      </p:cBhvr>
                                      <p:to>
                                        <p:strVal val="visible"/>
                                      </p:to>
                                    </p:set>
                                    <p:animEffect transition="in" filter="fade">
                                      <p:cBhvr>
                                        <p:cTn id="27" dur="1000"/>
                                        <p:tgtEl>
                                          <p:spTgt spid="11">
                                            <p:txEl>
                                              <p:pRg st="9" end="9"/>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11">
                                            <p:txEl>
                                              <p:pRg st="11" end="11"/>
                                            </p:txEl>
                                          </p:spTgt>
                                        </p:tgtEl>
                                        <p:attrNameLst>
                                          <p:attrName>style.visibility</p:attrName>
                                        </p:attrNameLst>
                                      </p:cBhvr>
                                      <p:to>
                                        <p:strVal val="visible"/>
                                      </p:to>
                                    </p:set>
                                    <p:animEffect transition="in" filter="fade">
                                      <p:cBhvr>
                                        <p:cTn id="31" dur="1000"/>
                                        <p:tgtEl>
                                          <p:spTgt spid="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hermeneutics-banner.jpg"/>
          <p:cNvPicPr>
            <a:picLocks noChangeAspect="1"/>
          </p:cNvPicPr>
          <p:nvPr/>
        </p:nvPicPr>
        <p:blipFill>
          <a:blip r:embed="rId2" cstate="print"/>
          <a:stretch>
            <a:fillRect/>
          </a:stretch>
        </p:blipFill>
        <p:spPr>
          <a:xfrm>
            <a:off x="457199" y="2111606"/>
            <a:ext cx="8229601" cy="261279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3046988"/>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Hermeneutics</a:t>
            </a:r>
          </a:p>
          <a:p>
            <a:pPr algn="ctr">
              <a:tabLst>
                <a:tab pos="461963" algn="l"/>
              </a:tabLst>
            </a:pPr>
            <a:r>
              <a:rPr lang="en-US" sz="2400" i="1" dirty="0" smtClean="0">
                <a:solidFill>
                  <a:schemeClr val="bg1"/>
                </a:solidFill>
                <a:latin typeface="Arial" pitchFamily="34" charset="0"/>
                <a:cs typeface="Arial" pitchFamily="34" charset="0"/>
              </a:rPr>
              <a:t>Theme verse</a:t>
            </a:r>
          </a:p>
          <a:p>
            <a:pPr algn="ctr">
              <a:tabLst>
                <a:tab pos="461963" algn="l"/>
              </a:tabLst>
            </a:pPr>
            <a:endParaRPr lang="en-US" sz="2400" i="1" dirty="0" smtClean="0">
              <a:solidFill>
                <a:schemeClr val="bg1"/>
              </a:solidFill>
              <a:latin typeface="Arial" pitchFamily="34" charset="0"/>
              <a:cs typeface="Arial" pitchFamily="34" charset="0"/>
            </a:endParaRPr>
          </a:p>
          <a:p>
            <a:r>
              <a:rPr lang="en-US" sz="2400" dirty="0" smtClean="0">
                <a:solidFill>
                  <a:schemeClr val="bg1"/>
                </a:solidFill>
                <a:latin typeface="Arial" pitchFamily="34" charset="0"/>
                <a:cs typeface="Arial" pitchFamily="34" charset="0"/>
              </a:rPr>
              <a:t>Nehemiah 8:8 -- </a:t>
            </a:r>
          </a:p>
          <a:p>
            <a:endParaRPr lang="en-US" sz="2400" dirty="0" smtClean="0">
              <a:solidFill>
                <a:schemeClr val="bg1"/>
              </a:solidFill>
              <a:latin typeface="Arial" pitchFamily="34" charset="0"/>
              <a:cs typeface="Arial" pitchFamily="34" charset="0"/>
            </a:endParaRPr>
          </a:p>
          <a:p>
            <a:pPr algn="ctr"/>
            <a:r>
              <a:rPr lang="en-US" sz="2400" dirty="0" smtClean="0">
                <a:solidFill>
                  <a:srgbClr val="FFFF00"/>
                </a:solidFill>
                <a:latin typeface="Arial" pitchFamily="34" charset="0"/>
                <a:cs typeface="Arial" pitchFamily="34" charset="0"/>
              </a:rPr>
              <a:t>They read from the book, from the law of God,</a:t>
            </a:r>
          </a:p>
          <a:p>
            <a:pPr algn="ctr"/>
            <a:r>
              <a:rPr lang="en-US" sz="2400" dirty="0" smtClean="0">
                <a:solidFill>
                  <a:srgbClr val="FFFF00"/>
                </a:solidFill>
                <a:latin typeface="Arial" pitchFamily="34" charset="0"/>
                <a:cs typeface="Arial" pitchFamily="34" charset="0"/>
              </a:rPr>
              <a:t>translating to give the sense</a:t>
            </a:r>
          </a:p>
          <a:p>
            <a:pPr algn="ctr"/>
            <a:r>
              <a:rPr lang="en-US" sz="2400" dirty="0" smtClean="0">
                <a:solidFill>
                  <a:srgbClr val="FFFF00"/>
                </a:solidFill>
                <a:latin typeface="Arial" pitchFamily="34" charset="0"/>
                <a:cs typeface="Arial" pitchFamily="34" charset="0"/>
              </a:rPr>
              <a:t>so that they understood the reading.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11">
                                            <p:txEl>
                                              <p:pRg st="6" end="6"/>
                                            </p:txEl>
                                          </p:spTgt>
                                        </p:tgtEl>
                                        <p:attrNameLst>
                                          <p:attrName>style.visibility</p:attrName>
                                        </p:attrNameLst>
                                      </p:cBhvr>
                                      <p:to>
                                        <p:strVal val="visible"/>
                                      </p:to>
                                    </p:set>
                                    <p:animEffect transition="in" filter="fade">
                                      <p:cBhvr>
                                        <p:cTn id="14" dur="1000"/>
                                        <p:tgtEl>
                                          <p:spTgt spid="11">
                                            <p:txEl>
                                              <p:pRg st="6" end="6"/>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11">
                                            <p:txEl>
                                              <p:pRg st="7" end="7"/>
                                            </p:txEl>
                                          </p:spTgt>
                                        </p:tgtEl>
                                        <p:attrNameLst>
                                          <p:attrName>style.visibility</p:attrName>
                                        </p:attrNameLst>
                                      </p:cBhvr>
                                      <p:to>
                                        <p:strVal val="visible"/>
                                      </p:to>
                                    </p:set>
                                    <p:animEffect transition="in" filter="fade">
                                      <p:cBhvr>
                                        <p:cTn id="17" dur="10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609600" y="304800"/>
            <a:ext cx="7924800" cy="769441"/>
            <a:chOff x="609600" y="304800"/>
            <a:chExt cx="7924800" cy="769441"/>
          </a:xfrm>
        </p:grpSpPr>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grpSp>
      <p:sp>
        <p:nvSpPr>
          <p:cNvPr id="11" name="TextBox 10"/>
          <p:cNvSpPr txBox="1"/>
          <p:nvPr/>
        </p:nvSpPr>
        <p:spPr>
          <a:xfrm>
            <a:off x="609600" y="1295400"/>
            <a:ext cx="8077200" cy="2308324"/>
          </a:xfrm>
          <a:prstGeom prst="rect">
            <a:avLst/>
          </a:prstGeom>
          <a:noFill/>
        </p:spPr>
        <p:txBody>
          <a:bodyPr wrap="square" rtlCol="0">
            <a:spAutoFit/>
          </a:bodyPr>
          <a:lstStyle/>
          <a:p>
            <a:pPr>
              <a:tabLst>
                <a:tab pos="461963" algn="l"/>
              </a:tabLst>
            </a:pPr>
            <a:endParaRPr lang="en-US" sz="2400" b="1" dirty="0" smtClean="0">
              <a:solidFill>
                <a:schemeClr val="bg1"/>
              </a:solidFill>
              <a:latin typeface="Arial" pitchFamily="34" charset="0"/>
              <a:cs typeface="Arial" pitchFamily="34" charset="0"/>
            </a:endParaRPr>
          </a:p>
          <a:p>
            <a:pPr>
              <a:tabLst>
                <a:tab pos="461963" algn="l"/>
              </a:tabLst>
            </a:pPr>
            <a:endParaRPr lang="en-US" sz="2400" b="1" dirty="0" smtClean="0">
              <a:solidFill>
                <a:schemeClr val="bg1"/>
              </a:solidFill>
              <a:latin typeface="Arial" pitchFamily="34" charset="0"/>
              <a:cs typeface="Arial" pitchFamily="34" charset="0"/>
            </a:endParaRPr>
          </a:p>
          <a:p>
            <a:pPr algn="ctr">
              <a:tabLst>
                <a:tab pos="461963" algn="l"/>
              </a:tabLst>
            </a:pPr>
            <a:r>
              <a:rPr lang="en-US" sz="2400" b="1" dirty="0" smtClean="0">
                <a:solidFill>
                  <a:schemeClr val="bg1"/>
                </a:solidFill>
                <a:latin typeface="Arial" pitchFamily="34" charset="0"/>
                <a:cs typeface="Arial" pitchFamily="34" charset="0"/>
              </a:rPr>
              <a:t>LESSON NINE:</a:t>
            </a:r>
            <a:endParaRPr lang="en-US" sz="2400" b="1" dirty="0">
              <a:solidFill>
                <a:schemeClr val="bg1"/>
              </a:solidFill>
              <a:latin typeface="Arial" pitchFamily="34" charset="0"/>
              <a:cs typeface="Arial" pitchFamily="34" charset="0"/>
            </a:endParaRPr>
          </a:p>
          <a:p>
            <a:pPr hangingPunct="0">
              <a:tabLst>
                <a:tab pos="461963" algn="l"/>
              </a:tabLst>
            </a:pPr>
            <a:endParaRPr lang="en-US" sz="2400" b="1" dirty="0">
              <a:solidFill>
                <a:schemeClr val="bg1"/>
              </a:solidFill>
              <a:latin typeface="Arial" pitchFamily="34" charset="0"/>
              <a:cs typeface="Arial" pitchFamily="34" charset="0"/>
            </a:endParaRPr>
          </a:p>
          <a:p>
            <a:pPr algn="ctr" hangingPunct="0">
              <a:tabLst>
                <a:tab pos="461963" algn="l"/>
              </a:tabLst>
            </a:pPr>
            <a:r>
              <a:rPr lang="en-US" sz="2400" b="1" dirty="0" smtClean="0">
                <a:solidFill>
                  <a:srgbClr val="FFFF00"/>
                </a:solidFill>
                <a:latin typeface="Arial" pitchFamily="34" charset="0"/>
                <a:cs typeface="Arial" pitchFamily="34" charset="0"/>
              </a:rPr>
              <a:t>Interpreting Acts and the NT Epistles</a:t>
            </a:r>
            <a:endParaRPr lang="en-US" sz="2400" b="1" dirty="0">
              <a:solidFill>
                <a:srgbClr val="FFFF00"/>
              </a:solidFill>
              <a:latin typeface="Arial" pitchFamily="34" charset="0"/>
              <a:cs typeface="Arial" pitchFamily="34" charset="0"/>
            </a:endParaRPr>
          </a:p>
          <a:p>
            <a:pPr hangingPunct="0">
              <a:tabLst>
                <a:tab pos="461963" algn="l"/>
              </a:tabLst>
            </a:pPr>
            <a:endParaRPr lang="en-US" sz="2400" b="1" dirty="0">
              <a:solidFill>
                <a:schemeClr val="bg1"/>
              </a:solidFill>
              <a:latin typeface="Arial" pitchFamily="34" charset="0"/>
              <a:cs typeface="Arial" pitchFamily="34" charset="0"/>
            </a:endParaRPr>
          </a:p>
        </p:txBody>
      </p:sp>
      <p:pic>
        <p:nvPicPr>
          <p:cNvPr id="1026" name="Picture 2" descr="C:\Users\Greg\Documents\Preaching\Hermeuentics\hermeneutics pic8.jpg"/>
          <p:cNvPicPr>
            <a:picLocks noChangeAspect="1" noChangeArrowheads="1"/>
          </p:cNvPicPr>
          <p:nvPr/>
        </p:nvPicPr>
        <p:blipFill>
          <a:blip r:embed="rId3" cstate="print"/>
          <a:srcRect/>
          <a:stretch>
            <a:fillRect/>
          </a:stretch>
        </p:blipFill>
        <p:spPr bwMode="auto">
          <a:xfrm>
            <a:off x="914400" y="3886200"/>
            <a:ext cx="7515225" cy="271576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ppt_x"/>
                                          </p:val>
                                        </p:tav>
                                        <p:tav tm="100000">
                                          <p:val>
                                            <p:strVal val="#ppt_x"/>
                                          </p:val>
                                        </p:tav>
                                      </p:tavLst>
                                    </p:anim>
                                    <p:anim calcmode="lin" valueType="num">
                                      <p:cBhvr additive="base">
                                        <p:cTn id="8" dur="2000" fill="hold"/>
                                        <p:tgtEl>
                                          <p:spTgt spid="10"/>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12" presetClass="entr" presetSubtype="1" fill="hold" nodeType="after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slide(fromTop)">
                                      <p:cBhvr>
                                        <p:cTn id="12" dur="1000"/>
                                        <p:tgtEl>
                                          <p:spTgt spid="11">
                                            <p:txEl>
                                              <p:pRg st="2" end="2"/>
                                            </p:txEl>
                                          </p:spTgt>
                                        </p:tgtEl>
                                      </p:cBhvr>
                                    </p:animEffect>
                                  </p:childTnLst>
                                </p:cTn>
                              </p:par>
                            </p:childTnLst>
                          </p:cTn>
                        </p:par>
                        <p:par>
                          <p:cTn id="13" fill="hold">
                            <p:stCondLst>
                              <p:cond delay="3000"/>
                            </p:stCondLst>
                            <p:childTnLst>
                              <p:par>
                                <p:cTn id="14" presetID="12" presetClass="entr" presetSubtype="1" fill="hold" nodeType="afterEffect">
                                  <p:stCondLst>
                                    <p:cond delay="0"/>
                                  </p:stCondLst>
                                  <p:childTnLst>
                                    <p:set>
                                      <p:cBhvr>
                                        <p:cTn id="15" dur="1" fill="hold">
                                          <p:stCondLst>
                                            <p:cond delay="0"/>
                                          </p:stCondLst>
                                        </p:cTn>
                                        <p:tgtEl>
                                          <p:spTgt spid="11">
                                            <p:txEl>
                                              <p:pRg st="4" end="4"/>
                                            </p:txEl>
                                          </p:spTgt>
                                        </p:tgtEl>
                                        <p:attrNameLst>
                                          <p:attrName>style.visibility</p:attrName>
                                        </p:attrNameLst>
                                      </p:cBhvr>
                                      <p:to>
                                        <p:strVal val="visible"/>
                                      </p:to>
                                    </p:set>
                                    <p:animEffect transition="in" filter="slide(fromTop)">
                                      <p:cBhvr>
                                        <p:cTn id="16" dur="1000"/>
                                        <p:tgtEl>
                                          <p:spTgt spid="11">
                                            <p:txEl>
                                              <p:pRg st="4" end="4"/>
                                            </p:txEl>
                                          </p:spTgt>
                                        </p:tgtEl>
                                      </p:cBhvr>
                                    </p:animEffect>
                                  </p:childTnLst>
                                </p:cTn>
                              </p:par>
                            </p:childTnLst>
                          </p:cTn>
                        </p:par>
                        <p:par>
                          <p:cTn id="17" fill="hold">
                            <p:stCondLst>
                              <p:cond delay="4000"/>
                            </p:stCondLst>
                            <p:childTnLst>
                              <p:par>
                                <p:cTn id="18" presetID="10" presetClass="entr" presetSubtype="0" fill="hold" nodeType="afterEffect">
                                  <p:stCondLst>
                                    <p:cond delay="0"/>
                                  </p:stCondLst>
                                  <p:childTnLst>
                                    <p:set>
                                      <p:cBhvr>
                                        <p:cTn id="19" dur="1" fill="hold">
                                          <p:stCondLst>
                                            <p:cond delay="0"/>
                                          </p:stCondLst>
                                        </p:cTn>
                                        <p:tgtEl>
                                          <p:spTgt spid="1026"/>
                                        </p:tgtEl>
                                        <p:attrNameLst>
                                          <p:attrName>style.visibility</p:attrName>
                                        </p:attrNameLst>
                                      </p:cBhvr>
                                      <p:to>
                                        <p:strVal val="visible"/>
                                      </p:to>
                                    </p:set>
                                    <p:animEffect transition="in" filter="fade">
                                      <p:cBhvr>
                                        <p:cTn id="20"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grpSp>
      <p:sp>
        <p:nvSpPr>
          <p:cNvPr id="11" name="TextBox 10"/>
          <p:cNvSpPr txBox="1"/>
          <p:nvPr/>
        </p:nvSpPr>
        <p:spPr>
          <a:xfrm>
            <a:off x="609600" y="1295400"/>
            <a:ext cx="8077200" cy="4893647"/>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Interpreting Acts and the NT Epistles</a:t>
            </a:r>
          </a:p>
          <a:p>
            <a:pPr algn="ctr">
              <a:tabLst>
                <a:tab pos="461963" algn="l"/>
              </a:tabLst>
            </a:pPr>
            <a:r>
              <a:rPr lang="en-US" sz="2400" i="1" dirty="0" smtClean="0">
                <a:solidFill>
                  <a:schemeClr val="bg1"/>
                </a:solidFill>
                <a:latin typeface="Arial" pitchFamily="34" charset="0"/>
                <a:cs typeface="Arial" pitchFamily="34" charset="0"/>
              </a:rPr>
              <a:t>How to Interpret Acts</a:t>
            </a:r>
          </a:p>
          <a:p>
            <a:pPr algn="ct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A.	Acts as History.</a:t>
            </a:r>
          </a:p>
          <a:p>
            <a:pPr>
              <a:tabLst>
                <a:tab pos="461963" algn="l"/>
              </a:tabLst>
            </a:pPr>
            <a:endParaRPr lang="en-US" sz="12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	1.	The history found in Acts was not written to keep 		records or to chronicle the past.  Rather it was 			written both to encourage and entertain (i.e., to be 		good reading) and to inform, moralize, or offer 			an apologetic.</a:t>
            </a:r>
          </a:p>
          <a:p>
            <a:pPr>
              <a:tabLst>
                <a:tab pos="461963" algn="l"/>
              </a:tabLst>
            </a:pPr>
            <a:endParaRPr lang="en-US" sz="12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	2.	But Acts is a model to be followed.  Luke tells us 		how to practically carry out the great commission 		and work in the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animEffect transition="in" filter="fade">
                                      <p:cBhvr>
                                        <p:cTn id="15" dur="10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grpSp>
      <p:sp>
        <p:nvSpPr>
          <p:cNvPr id="11" name="TextBox 10"/>
          <p:cNvSpPr txBox="1"/>
          <p:nvPr/>
        </p:nvSpPr>
        <p:spPr>
          <a:xfrm>
            <a:off x="609600" y="1295400"/>
            <a:ext cx="8077200" cy="4893647"/>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Interpreting Acts and the NT Epistles</a:t>
            </a:r>
          </a:p>
          <a:p>
            <a:pPr algn="ctr">
              <a:tabLst>
                <a:tab pos="461963" algn="l"/>
              </a:tabLst>
            </a:pPr>
            <a:r>
              <a:rPr lang="en-US" sz="2400" i="1" dirty="0" smtClean="0">
                <a:solidFill>
                  <a:schemeClr val="bg1"/>
                </a:solidFill>
                <a:latin typeface="Arial" pitchFamily="34" charset="0"/>
                <a:cs typeface="Arial" pitchFamily="34" charset="0"/>
              </a:rPr>
              <a:t>How to Interpret Acts</a:t>
            </a:r>
          </a:p>
          <a:p>
            <a:pPr algn="ct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B.	Some General Principles.</a:t>
            </a:r>
          </a:p>
          <a:p>
            <a:pPr>
              <a:tabLst>
                <a:tab pos="461963" algn="l"/>
              </a:tabLst>
            </a:pPr>
            <a:r>
              <a:rPr lang="en-US" sz="2400" dirty="0" smtClean="0">
                <a:solidFill>
                  <a:schemeClr val="bg1"/>
                </a:solidFill>
                <a:latin typeface="Arial" pitchFamily="34" charset="0"/>
                <a:cs typeface="Arial" pitchFamily="34" charset="0"/>
              </a:rPr>
              <a:t>	Basically speaking the Bible instructs in four ways:</a:t>
            </a: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	1.	Facts (see Gen. 1:1-26).</a:t>
            </a:r>
          </a:p>
          <a:p>
            <a:pPr>
              <a:tabLst>
                <a:tab pos="461963" algn="l"/>
              </a:tabLst>
            </a:pPr>
            <a:endParaRPr lang="en-US" sz="12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	2.	Commands (Mt. 28:18-20).</a:t>
            </a:r>
          </a:p>
          <a:p>
            <a:pPr>
              <a:tabLst>
                <a:tab pos="461963" algn="l"/>
              </a:tabLst>
            </a:pPr>
            <a:endParaRPr lang="en-US" sz="12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	3.	Examples (Ac. 20:7 of Mt. 26:26-30).</a:t>
            </a:r>
          </a:p>
          <a:p>
            <a:pPr>
              <a:tabLst>
                <a:tab pos="461963" algn="l"/>
              </a:tabLst>
            </a:pPr>
            <a:endParaRPr lang="en-US" sz="12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	4.	Necessary Inference or Historical Precedent 			(Ac. 6:1-6).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4" end="4"/>
                                            </p:txEl>
                                          </p:spTgt>
                                        </p:tgtEl>
                                        <p:attrNameLst>
                                          <p:attrName>style.visibility</p:attrName>
                                        </p:attrNameLst>
                                      </p:cBhvr>
                                      <p:to>
                                        <p:strVal val="visible"/>
                                      </p:to>
                                    </p:set>
                                    <p:animEffect transition="in" filter="fade">
                                      <p:cBhvr>
                                        <p:cTn id="11" dur="1000"/>
                                        <p:tgtEl>
                                          <p:spTgt spid="11">
                                            <p:txEl>
                                              <p:pRg st="4" end="4"/>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6" end="6"/>
                                            </p:txEl>
                                          </p:spTgt>
                                        </p:tgtEl>
                                        <p:attrNameLst>
                                          <p:attrName>style.visibility</p:attrName>
                                        </p:attrNameLst>
                                      </p:cBhvr>
                                      <p:to>
                                        <p:strVal val="visible"/>
                                      </p:to>
                                    </p:set>
                                    <p:animEffect transition="in" filter="fade">
                                      <p:cBhvr>
                                        <p:cTn id="15" dur="1000"/>
                                        <p:tgtEl>
                                          <p:spTgt spid="11">
                                            <p:txEl>
                                              <p:pRg st="6" end="6"/>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8" end="8"/>
                                            </p:txEl>
                                          </p:spTgt>
                                        </p:tgtEl>
                                        <p:attrNameLst>
                                          <p:attrName>style.visibility</p:attrName>
                                        </p:attrNameLst>
                                      </p:cBhvr>
                                      <p:to>
                                        <p:strVal val="visible"/>
                                      </p:to>
                                    </p:set>
                                    <p:animEffect transition="in" filter="fade">
                                      <p:cBhvr>
                                        <p:cTn id="19" dur="1000"/>
                                        <p:tgtEl>
                                          <p:spTgt spid="11">
                                            <p:txEl>
                                              <p:pRg st="8" end="8"/>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1">
                                            <p:txEl>
                                              <p:pRg st="10" end="10"/>
                                            </p:txEl>
                                          </p:spTgt>
                                        </p:tgtEl>
                                        <p:attrNameLst>
                                          <p:attrName>style.visibility</p:attrName>
                                        </p:attrNameLst>
                                      </p:cBhvr>
                                      <p:to>
                                        <p:strVal val="visible"/>
                                      </p:to>
                                    </p:set>
                                    <p:animEffect transition="in" filter="fade">
                                      <p:cBhvr>
                                        <p:cTn id="23" dur="1000"/>
                                        <p:tgtEl>
                                          <p:spTgt spid="11">
                                            <p:txEl>
                                              <p:pRg st="10" end="10"/>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11">
                                            <p:txEl>
                                              <p:pRg st="12" end="12"/>
                                            </p:txEl>
                                          </p:spTgt>
                                        </p:tgtEl>
                                        <p:attrNameLst>
                                          <p:attrName>style.visibility</p:attrName>
                                        </p:attrNameLst>
                                      </p:cBhvr>
                                      <p:to>
                                        <p:strVal val="visible"/>
                                      </p:to>
                                    </p:set>
                                    <p:animEffect transition="in" filter="fade">
                                      <p:cBhvr>
                                        <p:cTn id="27" dur="1000"/>
                                        <p:tgtEl>
                                          <p:spTgt spid="1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grpSp>
      <p:sp>
        <p:nvSpPr>
          <p:cNvPr id="11" name="TextBox 10"/>
          <p:cNvSpPr txBox="1"/>
          <p:nvPr/>
        </p:nvSpPr>
        <p:spPr>
          <a:xfrm>
            <a:off x="609600" y="1295400"/>
            <a:ext cx="8077200" cy="4893647"/>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Interpreting Acts and the NT Epistles</a:t>
            </a:r>
          </a:p>
          <a:p>
            <a:pPr algn="ctr">
              <a:tabLst>
                <a:tab pos="461963" algn="l"/>
              </a:tabLst>
            </a:pPr>
            <a:r>
              <a:rPr lang="en-US" sz="2400" i="1" dirty="0" smtClean="0">
                <a:solidFill>
                  <a:schemeClr val="bg1"/>
                </a:solidFill>
                <a:latin typeface="Arial" pitchFamily="34" charset="0"/>
                <a:cs typeface="Arial" pitchFamily="34" charset="0"/>
              </a:rPr>
              <a:t>How to Interpret Acts</a:t>
            </a:r>
          </a:p>
          <a:p>
            <a:pPr algn="ct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C.	Only as examples and precedents illustrate 	commands, are they binding parts of the NT pattern.</a:t>
            </a:r>
          </a:p>
          <a:p>
            <a:pPr>
              <a:tabLst>
                <a:tab pos="461963" algn="l"/>
              </a:tabLst>
            </a:pPr>
            <a:r>
              <a:rPr lang="en-US" sz="2400" dirty="0" smtClean="0">
                <a:solidFill>
                  <a:schemeClr val="bg1"/>
                </a:solidFill>
                <a:latin typeface="Arial" pitchFamily="34" charset="0"/>
                <a:cs typeface="Arial" pitchFamily="34" charset="0"/>
              </a:rPr>
              <a:t> </a:t>
            </a:r>
          </a:p>
          <a:p>
            <a:pPr>
              <a:tabLst>
                <a:tab pos="461963" algn="l"/>
              </a:tabLst>
            </a:pPr>
            <a:r>
              <a:rPr lang="en-US" sz="2400" dirty="0" smtClean="0">
                <a:solidFill>
                  <a:schemeClr val="bg1"/>
                </a:solidFill>
                <a:latin typeface="Arial" pitchFamily="34" charset="0"/>
                <a:cs typeface="Arial" pitchFamily="34" charset="0"/>
              </a:rPr>
              <a:t>D.	For a Biblical precedent to justify a present action, the 	principle of the action must be taught elsewhere, 		where it is the primary intent so to teach.</a:t>
            </a: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E.	In matters of Christian experience, and even more so 	of Christian practice, Biblical precedents may be 	regarded as repeatable patterns.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4" end="4"/>
                                            </p:txEl>
                                          </p:spTgt>
                                        </p:tgtEl>
                                        <p:attrNameLst>
                                          <p:attrName>style.visibility</p:attrName>
                                        </p:attrNameLst>
                                      </p:cBhvr>
                                      <p:to>
                                        <p:strVal val="visible"/>
                                      </p:to>
                                    </p:set>
                                    <p:animEffect transition="in" filter="fade">
                                      <p:cBhvr>
                                        <p:cTn id="11" dur="1000"/>
                                        <p:tgtEl>
                                          <p:spTgt spid="11">
                                            <p:txEl>
                                              <p:pRg st="4" end="4"/>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5" end="5"/>
                                            </p:txEl>
                                          </p:spTgt>
                                        </p:tgtEl>
                                        <p:attrNameLst>
                                          <p:attrName>style.visibility</p:attrName>
                                        </p:attrNameLst>
                                      </p:cBhvr>
                                      <p:to>
                                        <p:strVal val="visible"/>
                                      </p:to>
                                    </p:set>
                                    <p:animEffect transition="in" filter="fade">
                                      <p:cBhvr>
                                        <p:cTn id="15" dur="1000"/>
                                        <p:tgtEl>
                                          <p:spTgt spid="11">
                                            <p:txEl>
                                              <p:pRg st="5" end="5"/>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7" end="7"/>
                                            </p:txEl>
                                          </p:spTgt>
                                        </p:tgtEl>
                                        <p:attrNameLst>
                                          <p:attrName>style.visibility</p:attrName>
                                        </p:attrNameLst>
                                      </p:cBhvr>
                                      <p:to>
                                        <p:strVal val="visible"/>
                                      </p:to>
                                    </p:set>
                                    <p:animEffect transition="in" filter="fade">
                                      <p:cBhvr>
                                        <p:cTn id="19" dur="10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grpSp>
      <p:sp>
        <p:nvSpPr>
          <p:cNvPr id="11" name="TextBox 10"/>
          <p:cNvSpPr txBox="1"/>
          <p:nvPr/>
        </p:nvSpPr>
        <p:spPr>
          <a:xfrm>
            <a:off x="609600" y="1295400"/>
            <a:ext cx="8077200" cy="4154984"/>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Interpreting Acts and the NT Epistles</a:t>
            </a:r>
          </a:p>
          <a:p>
            <a:pPr algn="ctr">
              <a:tabLst>
                <a:tab pos="461963" algn="l"/>
              </a:tabLst>
            </a:pPr>
            <a:r>
              <a:rPr lang="en-US" sz="2400" i="1" dirty="0" smtClean="0">
                <a:solidFill>
                  <a:schemeClr val="bg1"/>
                </a:solidFill>
                <a:latin typeface="Arial" pitchFamily="34" charset="0"/>
                <a:cs typeface="Arial" pitchFamily="34" charset="0"/>
              </a:rPr>
              <a:t>How to Interpret the NT Epistles</a:t>
            </a:r>
          </a:p>
          <a:p>
            <a:pPr algn="ct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A.	The Epistles are not as easy to interpret as it often 	thought:</a:t>
            </a: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	1.	A </a:t>
            </a:r>
            <a:r>
              <a:rPr lang="en-US" sz="2400" u="sng" dirty="0" smtClean="0">
                <a:solidFill>
                  <a:schemeClr val="bg1"/>
                </a:solidFill>
                <a:latin typeface="Arial" pitchFamily="34" charset="0"/>
                <a:cs typeface="Arial" pitchFamily="34" charset="0"/>
              </a:rPr>
              <a:t>letter</a:t>
            </a:r>
            <a:r>
              <a:rPr lang="en-US" sz="2400" dirty="0" smtClean="0">
                <a:solidFill>
                  <a:schemeClr val="bg1"/>
                </a:solidFill>
                <a:latin typeface="Arial" pitchFamily="34" charset="0"/>
                <a:cs typeface="Arial" pitchFamily="34" charset="0"/>
              </a:rPr>
              <a:t> is a private document usually written to one 		individual.</a:t>
            </a:r>
          </a:p>
          <a:p>
            <a:pP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	2.	An </a:t>
            </a:r>
            <a:r>
              <a:rPr lang="en-US" sz="2400" u="sng" dirty="0" smtClean="0">
                <a:solidFill>
                  <a:schemeClr val="bg1"/>
                </a:solidFill>
                <a:latin typeface="Arial" pitchFamily="34" charset="0"/>
                <a:cs typeface="Arial" pitchFamily="34" charset="0"/>
              </a:rPr>
              <a:t>epistle</a:t>
            </a:r>
            <a:r>
              <a:rPr lang="en-US" sz="2400" dirty="0" smtClean="0">
                <a:solidFill>
                  <a:schemeClr val="bg1"/>
                </a:solidFill>
                <a:latin typeface="Arial" pitchFamily="34" charset="0"/>
                <a:cs typeface="Arial" pitchFamily="34" charset="0"/>
              </a:rPr>
              <a:t> is a public document meant to be read 		by many.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grpSp>
      <p:sp>
        <p:nvSpPr>
          <p:cNvPr id="11" name="TextBox 10"/>
          <p:cNvSpPr txBox="1"/>
          <p:nvPr/>
        </p:nvSpPr>
        <p:spPr>
          <a:xfrm>
            <a:off x="609600" y="1295400"/>
            <a:ext cx="8077200" cy="5262979"/>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Interpreting Acts and the NT Epistles</a:t>
            </a:r>
          </a:p>
          <a:p>
            <a:pPr algn="ctr">
              <a:tabLst>
                <a:tab pos="461963" algn="l"/>
              </a:tabLst>
            </a:pPr>
            <a:r>
              <a:rPr lang="en-US" sz="2400" i="1" dirty="0" smtClean="0">
                <a:solidFill>
                  <a:schemeClr val="bg1"/>
                </a:solidFill>
                <a:latin typeface="Arial" pitchFamily="34" charset="0"/>
                <a:cs typeface="Arial" pitchFamily="34" charset="0"/>
              </a:rPr>
              <a:t>How to Interpret the NT Epistles</a:t>
            </a:r>
          </a:p>
          <a:p>
            <a:pPr algn="ct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B.	There are different authors but the epistles fall into the 	following parts:</a:t>
            </a:r>
          </a:p>
          <a:p>
            <a:pPr>
              <a:tabLst>
                <a:tab pos="461963" algn="l"/>
              </a:tabLst>
            </a:pPr>
            <a:endParaRPr lang="en-US" sz="12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	1.	Name of the writer.</a:t>
            </a:r>
          </a:p>
          <a:p>
            <a:pPr>
              <a:tabLst>
                <a:tab pos="461963" algn="l"/>
              </a:tabLst>
            </a:pPr>
            <a:endParaRPr lang="en-US" sz="12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	2.	Name(s) of the recipient(s).</a:t>
            </a:r>
          </a:p>
          <a:p>
            <a:pPr>
              <a:tabLst>
                <a:tab pos="461963" algn="l"/>
              </a:tabLst>
            </a:pPr>
            <a:endParaRPr lang="en-US" sz="12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	3.	The greeting.</a:t>
            </a:r>
          </a:p>
          <a:p>
            <a:pPr>
              <a:tabLst>
                <a:tab pos="461963" algn="l"/>
              </a:tabLst>
            </a:pPr>
            <a:endParaRPr lang="en-US" sz="12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	4.	Prayer wish or thanksgiving.</a:t>
            </a:r>
          </a:p>
          <a:p>
            <a:pPr>
              <a:tabLst>
                <a:tab pos="461963" algn="l"/>
              </a:tabLst>
            </a:pPr>
            <a:endParaRPr lang="en-US" sz="12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	5.	The body.</a:t>
            </a:r>
          </a:p>
          <a:p>
            <a:pPr>
              <a:tabLst>
                <a:tab pos="461963" algn="l"/>
              </a:tabLst>
            </a:pPr>
            <a:endParaRPr lang="en-US" sz="12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	6.	Final greeting and farewell.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grpSp>
      <p:sp>
        <p:nvSpPr>
          <p:cNvPr id="11" name="TextBox 10"/>
          <p:cNvSpPr txBox="1"/>
          <p:nvPr/>
        </p:nvSpPr>
        <p:spPr>
          <a:xfrm>
            <a:off x="609600" y="1295400"/>
            <a:ext cx="8077200" cy="3785652"/>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Interpreting Acts and the NT Epistles</a:t>
            </a:r>
          </a:p>
          <a:p>
            <a:pPr algn="ctr">
              <a:tabLst>
                <a:tab pos="461963" algn="l"/>
              </a:tabLst>
            </a:pPr>
            <a:r>
              <a:rPr lang="en-US" sz="2400" i="1" dirty="0" smtClean="0">
                <a:solidFill>
                  <a:schemeClr val="bg1"/>
                </a:solidFill>
                <a:latin typeface="Arial" pitchFamily="34" charset="0"/>
                <a:cs typeface="Arial" pitchFamily="34" charset="0"/>
              </a:rPr>
              <a:t>How to Interpret the NT Epistles</a:t>
            </a:r>
          </a:p>
          <a:p>
            <a:pPr algn="ctr">
              <a:tabLst>
                <a:tab pos="461963" algn="l"/>
              </a:tabLst>
            </a:pPr>
            <a:endParaRPr lang="en-US" sz="2400" dirty="0" smtClean="0">
              <a:solidFill>
                <a:schemeClr val="bg1"/>
              </a:solidFill>
              <a:latin typeface="Arial" pitchFamily="34" charset="0"/>
              <a:cs typeface="Arial" pitchFamily="34" charset="0"/>
            </a:endParaRPr>
          </a:p>
          <a:p>
            <a:pPr>
              <a:tabLst>
                <a:tab pos="461963" algn="l"/>
              </a:tabLst>
            </a:pPr>
            <a:r>
              <a:rPr lang="en-US" sz="2400" dirty="0" smtClean="0">
                <a:solidFill>
                  <a:schemeClr val="bg1"/>
                </a:solidFill>
                <a:latin typeface="Arial" pitchFamily="34" charset="0"/>
                <a:cs typeface="Arial" pitchFamily="34" charset="0"/>
              </a:rPr>
              <a:t>C.	There is one thing that all of the Epistles have in 	common, and this is the crucial thing to note in 		reading and interpreting them:  they are all what are 	technically called </a:t>
            </a:r>
            <a:r>
              <a:rPr lang="en-US" sz="2400" u="sng" dirty="0" smtClean="0">
                <a:solidFill>
                  <a:schemeClr val="bg1"/>
                </a:solidFill>
                <a:latin typeface="Arial" pitchFamily="34" charset="0"/>
                <a:cs typeface="Arial" pitchFamily="34" charset="0"/>
              </a:rPr>
              <a:t>occasional documents</a:t>
            </a:r>
            <a:r>
              <a:rPr lang="en-US" sz="2400" dirty="0" smtClean="0">
                <a:solidFill>
                  <a:schemeClr val="bg1"/>
                </a:solidFill>
                <a:latin typeface="Arial" pitchFamily="34" charset="0"/>
                <a:cs typeface="Arial" pitchFamily="34" charset="0"/>
              </a:rPr>
              <a:t> (i.e., arising 	out of and intended for a specific occasion), and they 	are from the first century.</a:t>
            </a:r>
          </a:p>
          <a:p>
            <a:pPr>
              <a:tabLst>
                <a:tab pos="461963" algn="l"/>
              </a:tabLst>
            </a:pPr>
            <a:endParaRPr lang="en-US" sz="2400"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675</TotalTime>
  <Words>154</Words>
  <Application>Microsoft Office PowerPoint</Application>
  <PresentationFormat>On-screen Show (4:3)</PresentationFormat>
  <Paragraphs>120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dc:creator>
  <cp:lastModifiedBy>Greg</cp:lastModifiedBy>
  <cp:revision>112</cp:revision>
  <dcterms:created xsi:type="dcterms:W3CDTF">2016-07-25T14:01:16Z</dcterms:created>
  <dcterms:modified xsi:type="dcterms:W3CDTF">2016-11-08T02:14:20Z</dcterms:modified>
</cp:coreProperties>
</file>