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57" r:id="rId4"/>
    <p:sldId id="259" r:id="rId5"/>
    <p:sldId id="276" r:id="rId6"/>
    <p:sldId id="292" r:id="rId7"/>
    <p:sldId id="277" r:id="rId8"/>
    <p:sldId id="278" r:id="rId9"/>
    <p:sldId id="279" r:id="rId10"/>
    <p:sldId id="280" r:id="rId11"/>
    <p:sldId id="281" r:id="rId12"/>
    <p:sldId id="282" r:id="rId13"/>
    <p:sldId id="283" r:id="rId14"/>
    <p:sldId id="284" r:id="rId15"/>
    <p:sldId id="286" r:id="rId16"/>
    <p:sldId id="287" r:id="rId17"/>
    <p:sldId id="288" r:id="rId18"/>
    <p:sldId id="289" r:id="rId19"/>
    <p:sldId id="290" r:id="rId20"/>
    <p:sldId id="291" r:id="rId21"/>
    <p:sldId id="294" r:id="rId22"/>
    <p:sldId id="293"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5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339FB-E7B4-465F-B25F-2DE0641465C1}" type="datetimeFigureOut">
              <a:rPr lang="en-US" smtClean="0"/>
              <a:pPr/>
              <a:t>10/27/2016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03938-61E9-4383-8325-B45A069721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meneutics-banner.jpg"/>
          <p:cNvPicPr>
            <a:picLocks noChangeAspect="1"/>
          </p:cNvPicPr>
          <p:nvPr/>
        </p:nvPicPr>
        <p:blipFill>
          <a:blip r:embed="rId2" cstate="print"/>
          <a:stretch>
            <a:fillRect/>
          </a:stretch>
        </p:blipFill>
        <p:spPr>
          <a:xfrm>
            <a:off x="457199" y="2111606"/>
            <a:ext cx="8229601" cy="26127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Rules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J.	Observe the proper balance of scriptural truth.</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K.	Let plain passages help determine the meaning of 	difficult ones.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L.	Rightly divide the book, the dispensations, the 	covenants and the settings.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M.	Rightly divide the language.</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N.	Know the meanings of the words in the sentences.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O.	Know the limits of divine revelation.</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11" end="11"/>
                                            </p:txEl>
                                          </p:spTgt>
                                        </p:tgtEl>
                                        <p:attrNameLst>
                                          <p:attrName>style.visibility</p:attrName>
                                        </p:attrNameLst>
                                      </p:cBhvr>
                                      <p:to>
                                        <p:strVal val="visible"/>
                                      </p:to>
                                    </p:set>
                                    <p:animEffect transition="in" filter="fade">
                                      <p:cBhvr>
                                        <p:cTn id="23" dur="1000"/>
                                        <p:tgtEl>
                                          <p:spTgt spid="11">
                                            <p:txEl>
                                              <p:pRg st="11" end="11"/>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13" end="13"/>
                                            </p:txEl>
                                          </p:spTgt>
                                        </p:tgtEl>
                                        <p:attrNameLst>
                                          <p:attrName>style.visibility</p:attrName>
                                        </p:attrNameLst>
                                      </p:cBhvr>
                                      <p:to>
                                        <p:strVal val="visible"/>
                                      </p:to>
                                    </p:set>
                                    <p:animEffect transition="in" filter="fade">
                                      <p:cBhvr>
                                        <p:cTn id="27" dur="1000"/>
                                        <p:tgtEl>
                                          <p:spTgt spid="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Original Languages</a:t>
            </a:r>
            <a:r>
              <a:rPr lang="en-US" sz="2400" dirty="0" smtClean="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We must remember that the OT was given by God in 	the Hebrew language, and the NT was given by God in 	the Greek language.</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The original languages are the ultimate authority, </a:t>
            </a:r>
            <a:r>
              <a:rPr lang="en-US" sz="2400" u="sng" dirty="0" smtClean="0">
                <a:solidFill>
                  <a:schemeClr val="bg1"/>
                </a:solidFill>
                <a:latin typeface="Arial" pitchFamily="34" charset="0"/>
                <a:cs typeface="Arial" pitchFamily="34" charset="0"/>
              </a:rPr>
              <a:t>not</a:t>
            </a:r>
            <a:r>
              <a:rPr lang="en-US" sz="2400" dirty="0" smtClean="0">
                <a:solidFill>
                  <a:schemeClr val="bg1"/>
                </a:solidFill>
                <a:latin typeface="Arial" pitchFamily="34" charset="0"/>
                <a:cs typeface="Arial" pitchFamily="34" charset="0"/>
              </a:rPr>
              <a:t> 		the various translations.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Infallible and Authoritative</a:t>
            </a:r>
            <a:r>
              <a:rPr lang="en-US" sz="2400" dirty="0" smtClean="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A vital principle:  The Bible is the infallible, and divinely 	inspired, word of God.  We must have true faith in the 	supreme authority of the Scriptures.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God's word must be the final authority in our lives.  	See 2Tim. 3:16,17.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524315"/>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The Law of Rationality</a:t>
            </a:r>
            <a:r>
              <a:rPr lang="en-US" sz="2400" dirty="0" smtClean="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We must abide by the law of rationality; that is, we 	must only draw conclusions that are warranted by the 	evidence.</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Always remember, however, that logic is merely a tool.  	It does not provide content.  The Bible is--and always 	will be--the content.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154984"/>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r>
              <a:rPr lang="en-US" sz="2400" u="sng" dirty="0" smtClean="0">
                <a:solidFill>
                  <a:schemeClr val="bg1"/>
                </a:solidFill>
                <a:latin typeface="Arial" pitchFamily="34" charset="0"/>
                <a:cs typeface="Arial" pitchFamily="34" charset="0"/>
              </a:rPr>
              <a:t>Context</a:t>
            </a:r>
            <a:r>
              <a:rPr lang="en-US" sz="2400" dirty="0" smtClean="0">
                <a:solidFill>
                  <a:schemeClr val="bg1"/>
                </a:solidFill>
                <a:latin typeface="Arial" pitchFamily="34" charset="0"/>
                <a:cs typeface="Arial" pitchFamily="34" charset="0"/>
              </a:rPr>
              <a:t>.</a:t>
            </a:r>
          </a:p>
          <a:p>
            <a:pPr defTabSz="46355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	We must make proper use of the context of any 	statement of Scripture.</a:t>
            </a:r>
          </a:p>
          <a:p>
            <a:pPr defTabSz="46355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	When we pull a text out of its proper context in an 	effort to prove a point, we are "handling the word of 	God deceitfully" (2Cor. 4:2; cf. 2Tim. 2:15).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Rules of the Setting</a:t>
            </a:r>
            <a:r>
              <a:rPr lang="en-US" sz="2400" dirty="0" smtClean="0">
                <a:solidFill>
                  <a:schemeClr val="bg1"/>
                </a:solidFill>
                <a:latin typeface="Arial" pitchFamily="34" charset="0"/>
                <a:cs typeface="Arial" pitchFamily="34" charset="0"/>
              </a:rPr>
              <a:t> (or of Context).</a:t>
            </a:r>
          </a:p>
          <a:p>
            <a:pPr defTabSz="463550" hangingPunct="0"/>
            <a:r>
              <a:rPr lang="en-US" sz="2400" dirty="0" smtClean="0">
                <a:solidFill>
                  <a:schemeClr val="bg1"/>
                </a:solidFill>
                <a:latin typeface="Arial" pitchFamily="34" charset="0"/>
                <a:cs typeface="Arial" pitchFamily="34" charset="0"/>
              </a:rPr>
              <a:t>	a.	Who is doing the speaking or the writing?</a:t>
            </a:r>
          </a:p>
          <a:p>
            <a:pPr defTabSz="463550" hangingPunct="0"/>
            <a:r>
              <a:rPr lang="en-US" sz="2400" dirty="0" smtClean="0">
                <a:solidFill>
                  <a:schemeClr val="bg1"/>
                </a:solidFill>
                <a:latin typeface="Arial" pitchFamily="34" charset="0"/>
                <a:cs typeface="Arial" pitchFamily="34" charset="0"/>
              </a:rPr>
              <a:t>	b.	To whom is the command or observation given?</a:t>
            </a:r>
          </a:p>
          <a:p>
            <a:pPr defTabSz="463550" hangingPunct="0"/>
            <a:r>
              <a:rPr lang="en-US" sz="2400" dirty="0" smtClean="0">
                <a:solidFill>
                  <a:schemeClr val="bg1"/>
                </a:solidFill>
                <a:latin typeface="Arial" pitchFamily="34" charset="0"/>
                <a:cs typeface="Arial" pitchFamily="34" charset="0"/>
              </a:rPr>
              <a:t>	c.	About whom is the passage speaking?</a:t>
            </a:r>
          </a:p>
          <a:p>
            <a:pPr defTabSz="463550" hangingPunct="0"/>
            <a:r>
              <a:rPr lang="en-US" sz="2400" dirty="0" smtClean="0">
                <a:solidFill>
                  <a:schemeClr val="bg1"/>
                </a:solidFill>
                <a:latin typeface="Arial" pitchFamily="34" charset="0"/>
                <a:cs typeface="Arial" pitchFamily="34" charset="0"/>
              </a:rPr>
              <a:t>	d.	When was the passage in question spoken?</a:t>
            </a:r>
          </a:p>
          <a:p>
            <a:pPr defTabSz="463550" hangingPunct="0"/>
            <a:r>
              <a:rPr lang="en-US" sz="2400" dirty="0" smtClean="0">
                <a:solidFill>
                  <a:schemeClr val="bg1"/>
                </a:solidFill>
                <a:latin typeface="Arial" pitchFamily="34" charset="0"/>
                <a:cs typeface="Arial" pitchFamily="34" charset="0"/>
              </a:rPr>
              <a:t>	e.	Where was the speaker when the message was 			given?</a:t>
            </a:r>
          </a:p>
          <a:p>
            <a:pPr defTabSz="463550" hangingPunct="0"/>
            <a:r>
              <a:rPr lang="en-US" sz="2400" dirty="0" smtClean="0">
                <a:solidFill>
                  <a:schemeClr val="bg1"/>
                </a:solidFill>
                <a:latin typeface="Arial" pitchFamily="34" charset="0"/>
                <a:cs typeface="Arial" pitchFamily="34" charset="0"/>
              </a:rPr>
              <a:t>	f.	What were the circumstances about the statement 			spoken?</a:t>
            </a:r>
          </a:p>
          <a:p>
            <a:pPr defTabSz="463550" hangingPunct="0"/>
            <a:r>
              <a:rPr lang="en-US" sz="2400" dirty="0" smtClean="0">
                <a:solidFill>
                  <a:schemeClr val="bg1"/>
                </a:solidFill>
                <a:latin typeface="Arial" pitchFamily="34" charset="0"/>
                <a:cs typeface="Arial" pitchFamily="34" charset="0"/>
              </a:rPr>
              <a:t>	g.	Why is the passage included in its context?</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Effect transition="in" filter="fade">
                                      <p:cBhvr>
                                        <p:cTn id="11" dur="1000"/>
                                        <p:tgtEl>
                                          <p:spTgt spid="11">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animEffect transition="in" filter="fade">
                                      <p:cBhvr>
                                        <p:cTn id="15" dur="1000"/>
                                        <p:tgtEl>
                                          <p:spTgt spid="11">
                                            <p:txEl>
                                              <p:pRg st="5" end="5"/>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Effect transition="in" filter="fade">
                                      <p:cBhvr>
                                        <p:cTn id="19" dur="1000"/>
                                        <p:tgtEl>
                                          <p:spTgt spid="11">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animEffect transition="in" filter="fade">
                                      <p:cBhvr>
                                        <p:cTn id="23" dur="1000"/>
                                        <p:tgtEl>
                                          <p:spTgt spid="11">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animEffect transition="in" filter="fade">
                                      <p:cBhvr>
                                        <p:cTn id="27" dur="1000"/>
                                        <p:tgtEl>
                                          <p:spTgt spid="11">
                                            <p:txEl>
                                              <p:pRg st="8" end="8"/>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9" end="9"/>
                                            </p:txEl>
                                          </p:spTgt>
                                        </p:tgtEl>
                                        <p:attrNameLst>
                                          <p:attrName>style.visibility</p:attrName>
                                        </p:attrNameLst>
                                      </p:cBhvr>
                                      <p:to>
                                        <p:strVal val="visible"/>
                                      </p:to>
                                    </p:set>
                                    <p:animEffect transition="in" filter="fade">
                                      <p:cBhvr>
                                        <p:cTn id="31" dur="1000"/>
                                        <p:tgtEl>
                                          <p:spTgt spid="11">
                                            <p:txEl>
                                              <p:pRg st="9" end="9"/>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1">
                                            <p:txEl>
                                              <p:pRg st="10" end="10"/>
                                            </p:txEl>
                                          </p:spTgt>
                                        </p:tgtEl>
                                        <p:attrNameLst>
                                          <p:attrName>style.visibility</p:attrName>
                                        </p:attrNameLst>
                                      </p:cBhvr>
                                      <p:to>
                                        <p:strVal val="visible"/>
                                      </p:to>
                                    </p:set>
                                    <p:animEffect transition="in" filter="fade">
                                      <p:cBhvr>
                                        <p:cTn id="35"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A Proper Attitude</a:t>
            </a:r>
            <a:r>
              <a:rPr lang="en-US" sz="2400" dirty="0" smtClean="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The Bible is understood by spiritual receptivity as 	much as by intellectual effort and scholarship.</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We must strive to reach a balance regarding this 	important principle.  We must have minds and 			hearts that are willing to receive what the Bible 	teaches, and we must exercise intellectual effort.  It 	takes both to fully understand God's wonderful word.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A Proper Attitude</a:t>
            </a:r>
            <a:r>
              <a:rPr lang="en-US" sz="2400" dirty="0" smtClean="0">
                <a:solidFill>
                  <a:schemeClr val="bg1"/>
                </a:solidFill>
                <a:latin typeface="Arial" pitchFamily="34" charset="0"/>
                <a:cs typeface="Arial" pitchFamily="34" charset="0"/>
              </a:rPr>
              <a:t> (notice the following):</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1.	We must be noble ("fair-minded") (Ac. 17:11). </a:t>
            </a:r>
          </a:p>
          <a:p>
            <a:pPr defTabSz="463550" hangingPunct="0"/>
            <a:r>
              <a:rPr lang="en-US" sz="2400" dirty="0" smtClean="0">
                <a:solidFill>
                  <a:schemeClr val="bg1"/>
                </a:solidFill>
                <a:latin typeface="Arial" pitchFamily="34" charset="0"/>
                <a:cs typeface="Arial" pitchFamily="34" charset="0"/>
              </a:rPr>
              <a:t>2.	We must humble ourselves as "little children" as we 	hear and study God's word (Mt. 18:1-4; 11:25,26).</a:t>
            </a:r>
          </a:p>
          <a:p>
            <a:pPr defTabSz="463550" hangingPunct="0"/>
            <a:r>
              <a:rPr lang="en-US" sz="2400" dirty="0" smtClean="0">
                <a:solidFill>
                  <a:schemeClr val="bg1"/>
                </a:solidFill>
                <a:latin typeface="Arial" pitchFamily="34" charset="0"/>
                <a:cs typeface="Arial" pitchFamily="34" charset="0"/>
              </a:rPr>
              <a:t>3.	We must have a good heart (Lk. 8:9-18). </a:t>
            </a:r>
          </a:p>
          <a:p>
            <a:pPr defTabSz="463550" hangingPunct="0"/>
            <a:r>
              <a:rPr lang="en-US" sz="2400" dirty="0" smtClean="0">
                <a:solidFill>
                  <a:schemeClr val="bg1"/>
                </a:solidFill>
                <a:latin typeface="Arial" pitchFamily="34" charset="0"/>
                <a:cs typeface="Arial" pitchFamily="34" charset="0"/>
              </a:rPr>
              <a:t>4.	We must love the truth (2Th. 2:8-12). </a:t>
            </a:r>
          </a:p>
          <a:p>
            <a:pPr defTabSz="463550" hangingPunct="0"/>
            <a:r>
              <a:rPr lang="en-US" sz="2400" dirty="0" smtClean="0">
                <a:solidFill>
                  <a:schemeClr val="bg1"/>
                </a:solidFill>
                <a:latin typeface="Arial" pitchFamily="34" charset="0"/>
                <a:cs typeface="Arial" pitchFamily="34" charset="0"/>
              </a:rPr>
              <a:t>5.	We must hunger and thirst after God's word (Mt. 5:6).</a:t>
            </a:r>
          </a:p>
          <a:p>
            <a:pPr defTabSz="463550" hangingPunct="0"/>
            <a:r>
              <a:rPr lang="en-US" sz="2400" dirty="0" smtClean="0">
                <a:solidFill>
                  <a:schemeClr val="bg1"/>
                </a:solidFill>
                <a:latin typeface="Arial" pitchFamily="34" charset="0"/>
                <a:cs typeface="Arial" pitchFamily="34" charset="0"/>
              </a:rPr>
              <a:t>6.	We must be diligent to rightly divide the Scriptures 	(2Tim. 2:15).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animEffect transition="in" filter="fade">
                                      <p:cBhvr>
                                        <p:cTn id="15" dur="1000"/>
                                        <p:tgtEl>
                                          <p:spTgt spid="11">
                                            <p:txEl>
                                              <p:pRg st="6" end="6"/>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7" end="7"/>
                                            </p:txEl>
                                          </p:spTgt>
                                        </p:tgtEl>
                                        <p:attrNameLst>
                                          <p:attrName>style.visibility</p:attrName>
                                        </p:attrNameLst>
                                      </p:cBhvr>
                                      <p:to>
                                        <p:strVal val="visible"/>
                                      </p:to>
                                    </p:set>
                                    <p:animEffect transition="in" filter="fade">
                                      <p:cBhvr>
                                        <p:cTn id="19" dur="1000"/>
                                        <p:tgtEl>
                                          <p:spTgt spid="11">
                                            <p:txEl>
                                              <p:pRg st="7" end="7"/>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animEffect transition="in" filter="fade">
                                      <p:cBhvr>
                                        <p:cTn id="23" dur="1000"/>
                                        <p:tgtEl>
                                          <p:spTgt spid="11">
                                            <p:txEl>
                                              <p:pRg st="8" end="8"/>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animEffect transition="in" filter="fade">
                                      <p:cBhvr>
                                        <p:cTn id="27" dur="1000"/>
                                        <p:tgtEl>
                                          <p:spTgt spid="11">
                                            <p:txEl>
                                              <p:pRg st="9" end="9"/>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10" end="10"/>
                                            </p:txEl>
                                          </p:spTgt>
                                        </p:tgtEl>
                                        <p:attrNameLst>
                                          <p:attrName>style.visibility</p:attrName>
                                        </p:attrNameLst>
                                      </p:cBhvr>
                                      <p:to>
                                        <p:strVal val="visible"/>
                                      </p:to>
                                    </p:set>
                                    <p:animEffect transition="in" filter="fade">
                                      <p:cBhvr>
                                        <p:cTn id="31"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Meditation</a:t>
            </a:r>
            <a:r>
              <a:rPr lang="en-US" sz="2400" dirty="0" smtClean="0">
                <a:solidFill>
                  <a:schemeClr val="bg1"/>
                </a:solidFill>
                <a:latin typeface="Arial" pitchFamily="34" charset="0"/>
                <a:cs typeface="Arial" pitchFamily="34" charset="0"/>
              </a:rPr>
              <a:t>.</a:t>
            </a:r>
            <a:endParaRPr lang="en-US" sz="2400" u="sng" dirty="0" smtClean="0">
              <a:solidFill>
                <a:schemeClr val="bg1"/>
              </a:solidFill>
              <a:latin typeface="Arial" pitchFamily="34" charset="0"/>
              <a:cs typeface="Arial" pitchFamily="34" charset="0"/>
            </a:endParaRP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We must meditate on the word of God daily.</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Meditation upon the Scriptures is critical to successful 	Christian living and to arriving at a proper interpretation 	of the biblical text.  The Bible is a storehouse of 	treasures.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See Jo. 1:8; Psa. 119:97-100; 1Tim. 4:13,15; Phil. 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Classifying Actions</a:t>
            </a:r>
            <a:r>
              <a:rPr lang="en-US" sz="2400" dirty="0" smtClean="0">
                <a:solidFill>
                  <a:schemeClr val="bg1"/>
                </a:solidFill>
                <a:latin typeface="Arial" pitchFamily="34" charset="0"/>
                <a:cs typeface="Arial" pitchFamily="34" charset="0"/>
              </a:rPr>
              <a: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We must recognize that there are temporary and 	permanent aspects to consider regarding biblical 	authority.</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In other words, simply because an action was 	authorized at one time for a certain person or group 	does not necessarily mean that we have authority for 	that same action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046988"/>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Hermeneutics</a:t>
            </a:r>
            <a:endParaRPr lang="en-US" sz="2400" b="1" dirty="0" smtClean="0">
              <a:solidFill>
                <a:srgbClr val="FFFF00"/>
              </a:solidFill>
              <a:latin typeface="Arial" pitchFamily="34" charset="0"/>
              <a:cs typeface="Arial" pitchFamily="34" charset="0"/>
            </a:endParaRPr>
          </a:p>
          <a:p>
            <a:pPr algn="ctr">
              <a:tabLst>
                <a:tab pos="461963" algn="l"/>
              </a:tabLst>
            </a:pPr>
            <a:r>
              <a:rPr lang="en-US" sz="2400" i="1" dirty="0" smtClean="0">
                <a:solidFill>
                  <a:schemeClr val="bg1"/>
                </a:solidFill>
                <a:latin typeface="Arial" pitchFamily="34" charset="0"/>
                <a:cs typeface="Arial" pitchFamily="34" charset="0"/>
              </a:rPr>
              <a:t>Theme verse</a:t>
            </a:r>
            <a:endParaRPr lang="en-US" sz="2400" i="1" dirty="0" smtClean="0">
              <a:solidFill>
                <a:schemeClr val="bg1"/>
              </a:solidFill>
              <a:latin typeface="Arial" pitchFamily="34" charset="0"/>
              <a:cs typeface="Arial" pitchFamily="34" charset="0"/>
            </a:endParaRPr>
          </a:p>
          <a:p>
            <a:pPr algn="ctr">
              <a:tabLst>
                <a:tab pos="461963" algn="l"/>
              </a:tabLst>
            </a:pPr>
            <a:endParaRPr lang="en-US" sz="2400" i="1" dirty="0" smtClean="0">
              <a:solidFill>
                <a:schemeClr val="bg1"/>
              </a:solidFill>
              <a:latin typeface="Arial" pitchFamily="34" charset="0"/>
              <a:cs typeface="Arial" pitchFamily="34" charset="0"/>
            </a:endParaRPr>
          </a:p>
          <a:p>
            <a:r>
              <a:rPr lang="en-US" sz="2400" dirty="0" smtClean="0">
                <a:solidFill>
                  <a:schemeClr val="bg1"/>
                </a:solidFill>
                <a:latin typeface="Arial" pitchFamily="34" charset="0"/>
                <a:cs typeface="Arial" pitchFamily="34" charset="0"/>
              </a:rPr>
              <a:t>Nehemiah </a:t>
            </a:r>
            <a:r>
              <a:rPr lang="en-US" sz="2400" dirty="0" smtClean="0">
                <a:solidFill>
                  <a:schemeClr val="bg1"/>
                </a:solidFill>
                <a:latin typeface="Arial" pitchFamily="34" charset="0"/>
                <a:cs typeface="Arial" pitchFamily="34" charset="0"/>
              </a:rPr>
              <a:t>8:8 -- </a:t>
            </a:r>
          </a:p>
          <a:p>
            <a:endParaRPr lang="en-US" sz="2400" dirty="0" smtClean="0">
              <a:solidFill>
                <a:schemeClr val="bg1"/>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They read from the book, from the law of God,</a:t>
            </a:r>
          </a:p>
          <a:p>
            <a:pPr algn="ctr"/>
            <a:r>
              <a:rPr lang="en-US" sz="2400" dirty="0" smtClean="0">
                <a:solidFill>
                  <a:srgbClr val="FFFF00"/>
                </a:solidFill>
                <a:latin typeface="Arial" pitchFamily="34" charset="0"/>
                <a:cs typeface="Arial" pitchFamily="34" charset="0"/>
              </a:rPr>
              <a:t>translating to give the sense</a:t>
            </a:r>
          </a:p>
          <a:p>
            <a:pPr algn="ctr"/>
            <a:r>
              <a:rPr lang="en-US" sz="2400" dirty="0" smtClean="0">
                <a:solidFill>
                  <a:srgbClr val="FFFF00"/>
                </a:solidFill>
                <a:latin typeface="Arial" pitchFamily="34" charset="0"/>
                <a:cs typeface="Arial" pitchFamily="34" charset="0"/>
              </a:rPr>
              <a:t>so that they understood the reading.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Effect transition="in" filter="fade">
                                      <p:cBhvr>
                                        <p:cTn id="14" dur="1000"/>
                                        <p:tgtEl>
                                          <p:spTgt spid="11">
                                            <p:txEl>
                                              <p:pRg st="6" end="6"/>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Effect transition="in" filter="fade">
                                      <p:cBhvr>
                                        <p:cTn id="17"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339650"/>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Classifying Actions</a:t>
            </a:r>
            <a:r>
              <a:rPr lang="en-US" sz="2400" dirty="0" smtClean="0">
                <a:solidFill>
                  <a:schemeClr val="bg1"/>
                </a:solidFill>
                <a:latin typeface="Arial" pitchFamily="34" charset="0"/>
                <a:cs typeface="Arial" pitchFamily="34" charset="0"/>
              </a:rPr>
              <a:t>.  The Bible records:</a:t>
            </a:r>
          </a:p>
          <a:p>
            <a:pPr defTabSz="463550" hangingPunct="0"/>
            <a:endParaRPr lang="en-US" sz="12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1.	Some actions that are sinful.</a:t>
            </a:r>
          </a:p>
          <a:p>
            <a:pPr defTabSz="46355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2.	Some actions were TEMPORARY and OPTIONAL.</a:t>
            </a:r>
          </a:p>
          <a:p>
            <a:pPr defTabSz="463550"/>
            <a:r>
              <a:rPr lang="en-US" sz="2400" dirty="0" smtClean="0">
                <a:solidFill>
                  <a:schemeClr val="bg1"/>
                </a:solidFill>
                <a:latin typeface="Arial" pitchFamily="34" charset="0"/>
                <a:cs typeface="Arial" pitchFamily="34" charset="0"/>
              </a:rPr>
              <a:t>		Paul circumcised Timothy (Ac. 16:3).</a:t>
            </a:r>
          </a:p>
          <a:p>
            <a:pPr defTabSz="46355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3.	Some actions were TEMPORARY and REQUIRED.</a:t>
            </a:r>
          </a:p>
          <a:p>
            <a:pPr defTabSz="463550"/>
            <a:r>
              <a:rPr lang="en-US" sz="2400" dirty="0" smtClean="0">
                <a:solidFill>
                  <a:schemeClr val="bg1"/>
                </a:solidFill>
                <a:latin typeface="Arial" pitchFamily="34" charset="0"/>
                <a:cs typeface="Arial" pitchFamily="34" charset="0"/>
              </a:rPr>
              <a:t>		Earnestly desiring miraculous gifts (1Cor. 12:31).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8" end="8"/>
                                            </p:txEl>
                                          </p:spTgt>
                                        </p:tgtEl>
                                        <p:attrNameLst>
                                          <p:attrName>style.visibility</p:attrName>
                                        </p:attrNameLst>
                                      </p:cBhvr>
                                      <p:to>
                                        <p:strVal val="visible"/>
                                      </p:to>
                                    </p:set>
                                    <p:animEffect transition="in" filter="fade">
                                      <p:cBhvr>
                                        <p:cTn id="18" dur="1000"/>
                                        <p:tgtEl>
                                          <p:spTgt spid="11">
                                            <p:txEl>
                                              <p:pRg st="8" end="8"/>
                                            </p:txEl>
                                          </p:spTgt>
                                        </p:tgtEl>
                                      </p:cBhvr>
                                    </p:animEffect>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11">
                                            <p:txEl>
                                              <p:pRg st="10" end="10"/>
                                            </p:txEl>
                                          </p:spTgt>
                                        </p:tgtEl>
                                        <p:attrNameLst>
                                          <p:attrName>style.visibility</p:attrName>
                                        </p:attrNameLst>
                                      </p:cBhvr>
                                      <p:to>
                                        <p:strVal val="visible"/>
                                      </p:to>
                                    </p:set>
                                    <p:animEffect transition="in" filter="fade">
                                      <p:cBhvr>
                                        <p:cTn id="22" dur="1000"/>
                                        <p:tgtEl>
                                          <p:spTgt spid="11">
                                            <p:txEl>
                                              <p:pRg st="10" end="1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xEl>
                                              <p:pRg st="11" end="11"/>
                                            </p:txEl>
                                          </p:spTgt>
                                        </p:tgtEl>
                                        <p:attrNameLst>
                                          <p:attrName>style.visibility</p:attrName>
                                        </p:attrNameLst>
                                      </p:cBhvr>
                                      <p:to>
                                        <p:strVal val="visible"/>
                                      </p:to>
                                    </p:set>
                                    <p:animEffect transition="in" filter="fade">
                                      <p:cBhvr>
                                        <p:cTn id="25"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785652"/>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Classifying Actions</a:t>
            </a:r>
            <a:r>
              <a:rPr lang="en-US" sz="2400" dirty="0" smtClean="0">
                <a:solidFill>
                  <a:schemeClr val="bg1"/>
                </a:solidFill>
                <a:latin typeface="Arial" pitchFamily="34" charset="0"/>
                <a:cs typeface="Arial" pitchFamily="34" charset="0"/>
              </a:rPr>
              <a:t>.  The Bible records:</a:t>
            </a:r>
          </a:p>
          <a:p>
            <a:pPr defTabSz="463550" hangingPunct="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4.	Some actions that are PERMANENT and OPTIONAL.</a:t>
            </a:r>
          </a:p>
          <a:p>
            <a:pPr defTabSz="463550"/>
            <a:r>
              <a:rPr lang="en-US" sz="2400" dirty="0" smtClean="0">
                <a:solidFill>
                  <a:schemeClr val="bg1"/>
                </a:solidFill>
                <a:latin typeface="Arial" pitchFamily="34" charset="0"/>
                <a:cs typeface="Arial" pitchFamily="34" charset="0"/>
              </a:rPr>
              <a:t>		They gave beyond their ability (2Cor. 8:3).</a:t>
            </a:r>
          </a:p>
          <a:p>
            <a:pPr defTabSz="46355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5.	Some actions that are PERMANENT and REQUIRED.</a:t>
            </a:r>
          </a:p>
          <a:p>
            <a:pPr defTabSz="463550"/>
            <a:r>
              <a:rPr lang="en-US" sz="2400" dirty="0" smtClean="0">
                <a:solidFill>
                  <a:schemeClr val="bg1"/>
                </a:solidFill>
                <a:latin typeface="Arial" pitchFamily="34" charset="0"/>
                <a:cs typeface="Arial" pitchFamily="34" charset="0"/>
              </a:rPr>
              <a:t>		To repent and be baptized (Ac. 2:38).</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1000"/>
                                        <p:tgtEl>
                                          <p:spTgt spid="11">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6" end="6"/>
                                            </p:txEl>
                                          </p:spTgt>
                                        </p:tgtEl>
                                        <p:attrNameLst>
                                          <p:attrName>style.visibility</p:attrName>
                                        </p:attrNameLst>
                                      </p:cBhvr>
                                      <p:to>
                                        <p:strVal val="visible"/>
                                      </p:to>
                                    </p:set>
                                    <p:animEffect transition="in" filter="fade">
                                      <p:cBhvr>
                                        <p:cTn id="10" dur="1000"/>
                                        <p:tgtEl>
                                          <p:spTgt spid="11">
                                            <p:txEl>
                                              <p:pRg st="6" end="6"/>
                                            </p:txEl>
                                          </p:spTgt>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1">
                                            <p:txEl>
                                              <p:pRg st="8" end="8"/>
                                            </p:txEl>
                                          </p:spTgt>
                                        </p:tgtEl>
                                        <p:attrNameLst>
                                          <p:attrName>style.visibility</p:attrName>
                                        </p:attrNameLst>
                                      </p:cBhvr>
                                      <p:to>
                                        <p:strVal val="visible"/>
                                      </p:to>
                                    </p:set>
                                    <p:animEffect transition="in" filter="fade">
                                      <p:cBhvr>
                                        <p:cTn id="14" dur="1000"/>
                                        <p:tgtEl>
                                          <p:spTgt spid="11">
                                            <p:txEl>
                                              <p:pRg st="8" end="8"/>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9" end="9"/>
                                            </p:txEl>
                                          </p:spTgt>
                                        </p:tgtEl>
                                        <p:attrNameLst>
                                          <p:attrName>style.visibility</p:attrName>
                                        </p:attrNameLst>
                                      </p:cBhvr>
                                      <p:to>
                                        <p:strVal val="visible"/>
                                      </p:to>
                                    </p:set>
                                    <p:animEffect transition="in" filter="fade">
                                      <p:cBhvr>
                                        <p:cTn id="17"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Principles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u="sng" dirty="0" smtClean="0">
                <a:solidFill>
                  <a:schemeClr val="bg1"/>
                </a:solidFill>
                <a:latin typeface="Arial" pitchFamily="34" charset="0"/>
                <a:cs typeface="Arial" pitchFamily="34" charset="0"/>
              </a:rPr>
              <a:t>Difficult Passages.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The last principle of Bible interpretation:  We must 	acknowledge that there are some difficult things to 	understand in God's word.</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All should agree that many things in Scripture are 	plain, simple, and easy to understand.  				</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	However, that God has made some things hard to 	understand (2Pet. 3:15,16).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524315"/>
          </a:xfrm>
          <a:prstGeom prst="rect">
            <a:avLst/>
          </a:prstGeom>
          <a:noFill/>
        </p:spPr>
        <p:txBody>
          <a:bodyPr wrap="square" rtlCol="0">
            <a:spAutoFit/>
          </a:bodyPr>
          <a:lstStyle/>
          <a:p>
            <a:pPr>
              <a:tabLst>
                <a:tab pos="461963" algn="l"/>
              </a:tabLst>
            </a:pPr>
            <a:r>
              <a:rPr lang="en-US" sz="2400" b="1" dirty="0" smtClean="0">
                <a:solidFill>
                  <a:srgbClr val="FFFF00"/>
                </a:solidFill>
                <a:latin typeface="Arial" pitchFamily="34" charset="0"/>
                <a:cs typeface="Arial" pitchFamily="34" charset="0"/>
              </a:rPr>
              <a:t>NEXT TIME…</a:t>
            </a:r>
          </a:p>
          <a:p>
            <a:pPr algn="ctr">
              <a:tabLst>
                <a:tab pos="461963" algn="l"/>
              </a:tabLst>
            </a:pPr>
            <a:r>
              <a:rPr lang="en-US" sz="2400" i="1" dirty="0" smtClean="0">
                <a:solidFill>
                  <a:schemeClr val="bg1"/>
                </a:solidFill>
                <a:latin typeface="Arial" pitchFamily="34" charset="0"/>
                <a:cs typeface="Arial" pitchFamily="34" charset="0"/>
              </a:rPr>
              <a:t>Types of Language Used</a:t>
            </a: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algn="ctr">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A.	</a:t>
            </a:r>
            <a:r>
              <a:rPr lang="en-US" sz="2400" u="sng" dirty="0" smtClean="0">
                <a:solidFill>
                  <a:schemeClr val="bg1"/>
                </a:solidFill>
                <a:latin typeface="Arial" pitchFamily="34" charset="0"/>
                <a:cs typeface="Arial" pitchFamily="34" charset="0"/>
              </a:rPr>
              <a:t>Periods of Revelation</a:t>
            </a:r>
            <a:r>
              <a:rPr lang="en-US" sz="2400" dirty="0" smtClean="0">
                <a:solidFill>
                  <a:schemeClr val="bg1"/>
                </a:solidFill>
                <a:latin typeface="Arial" pitchFamily="34" charset="0"/>
                <a:cs typeface="Arial" pitchFamily="34" charset="0"/>
              </a:rPr>
              <a:t>.</a:t>
            </a:r>
          </a:p>
          <a:p>
            <a:pPr defTabSz="463550" hangingPunct="0"/>
            <a:r>
              <a:rPr lang="en-US" sz="2400" dirty="0" smtClean="0">
                <a:solidFill>
                  <a:schemeClr val="bg1"/>
                </a:solidFill>
                <a:latin typeface="Arial" pitchFamily="34" charset="0"/>
                <a:cs typeface="Arial" pitchFamily="34" charset="0"/>
              </a:rPr>
              <a:t>		Patriarchal, Mosaic, and Christian periods.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B.	</a:t>
            </a:r>
            <a:r>
              <a:rPr lang="en-US" sz="2400" u="sng" dirty="0" smtClean="0">
                <a:solidFill>
                  <a:schemeClr val="bg1"/>
                </a:solidFill>
                <a:latin typeface="Arial" pitchFamily="34" charset="0"/>
                <a:cs typeface="Arial" pitchFamily="34" charset="0"/>
              </a:rPr>
              <a:t>Different Genres to be Studied</a:t>
            </a:r>
            <a:r>
              <a:rPr lang="en-US" sz="2400" dirty="0" smtClean="0">
                <a:solidFill>
                  <a:schemeClr val="bg1"/>
                </a:solidFill>
                <a:latin typeface="Arial" pitchFamily="34" charset="0"/>
                <a:cs typeface="Arial" pitchFamily="34" charset="0"/>
              </a:rPr>
              <a:t>.</a:t>
            </a:r>
          </a:p>
          <a:p>
            <a:pPr defTabSz="463550" hangingPunct="0"/>
            <a:r>
              <a:rPr lang="en-US" sz="2400" dirty="0" smtClean="0">
                <a:solidFill>
                  <a:schemeClr val="bg1"/>
                </a:solidFill>
                <a:latin typeface="Arial" pitchFamily="34" charset="0"/>
                <a:cs typeface="Arial" pitchFamily="34" charset="0"/>
              </a:rPr>
              <a:t>		The Importance of the Setting.</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C.	</a:t>
            </a:r>
            <a:r>
              <a:rPr lang="en-US" sz="2400" u="sng" dirty="0" smtClean="0">
                <a:solidFill>
                  <a:schemeClr val="bg1"/>
                </a:solidFill>
                <a:latin typeface="Arial" pitchFamily="34" charset="0"/>
                <a:cs typeface="Arial" pitchFamily="34" charset="0"/>
              </a:rPr>
              <a:t>The Types of Language Used</a:t>
            </a:r>
            <a:r>
              <a:rPr lang="en-US" sz="2400" dirty="0" smtClean="0">
                <a:solidFill>
                  <a:schemeClr val="bg1"/>
                </a:solidFill>
                <a:latin typeface="Arial" pitchFamily="34" charset="0"/>
                <a:cs typeface="Arial" pitchFamily="34" charset="0"/>
              </a:rPr>
              <a:t>.</a:t>
            </a:r>
          </a:p>
          <a:p>
            <a:pPr defTabSz="463550" hangingPunct="0"/>
            <a:r>
              <a:rPr lang="en-US" sz="2400" dirty="0" smtClean="0">
                <a:solidFill>
                  <a:schemeClr val="bg1"/>
                </a:solidFill>
                <a:latin typeface="Arial" pitchFamily="34" charset="0"/>
                <a:cs typeface="Arial" pitchFamily="34" charset="0"/>
              </a:rPr>
              <a:t>		Literal and Figurative language.  Figures of speech.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1000"/>
                                        <p:tgtEl>
                                          <p:spTgt spid="11">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5" end="5"/>
                                            </p:txEl>
                                          </p:spTgt>
                                        </p:tgtEl>
                                        <p:attrNameLst>
                                          <p:attrName>style.visibility</p:attrName>
                                        </p:attrNameLst>
                                      </p:cBhvr>
                                      <p:to>
                                        <p:strVal val="visible"/>
                                      </p:to>
                                    </p:set>
                                    <p:animEffect transition="in" filter="fade">
                                      <p:cBhvr>
                                        <p:cTn id="18" dur="1000"/>
                                        <p:tgtEl>
                                          <p:spTgt spid="11">
                                            <p:txEl>
                                              <p:pRg st="5" end="5"/>
                                            </p:txEl>
                                          </p:spTgt>
                                        </p:tgtEl>
                                      </p:cBhvr>
                                    </p:animEffect>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fade">
                                      <p:cBhvr>
                                        <p:cTn id="22" dur="1000"/>
                                        <p:tgtEl>
                                          <p:spTgt spid="11">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xEl>
                                              <p:pRg st="8" end="8"/>
                                            </p:txEl>
                                          </p:spTgt>
                                        </p:tgtEl>
                                        <p:attrNameLst>
                                          <p:attrName>style.visibility</p:attrName>
                                        </p:attrNameLst>
                                      </p:cBhvr>
                                      <p:to>
                                        <p:strVal val="visible"/>
                                      </p:to>
                                    </p:set>
                                    <p:animEffect transition="in" filter="fade">
                                      <p:cBhvr>
                                        <p:cTn id="25" dur="1000"/>
                                        <p:tgtEl>
                                          <p:spTgt spid="11">
                                            <p:txEl>
                                              <p:pRg st="8" end="8"/>
                                            </p:txEl>
                                          </p:spTgt>
                                        </p:tgtEl>
                                      </p:cBhvr>
                                    </p:animEffect>
                                  </p:childTnLst>
                                </p:cTn>
                              </p:par>
                            </p:childTnLst>
                          </p:cTn>
                        </p:par>
                        <p:par>
                          <p:cTn id="26" fill="hold">
                            <p:stCondLst>
                              <p:cond delay="4000"/>
                            </p:stCondLst>
                            <p:childTnLst>
                              <p:par>
                                <p:cTn id="27" presetID="10" presetClass="entr" presetSubtype="0" fill="hold" nodeType="afterEffect">
                                  <p:stCondLst>
                                    <p:cond delay="0"/>
                                  </p:stCondLst>
                                  <p:childTnLst>
                                    <p:set>
                                      <p:cBhvr>
                                        <p:cTn id="28" dur="1" fill="hold">
                                          <p:stCondLst>
                                            <p:cond delay="0"/>
                                          </p:stCondLst>
                                        </p:cTn>
                                        <p:tgtEl>
                                          <p:spTgt spid="11">
                                            <p:txEl>
                                              <p:pRg st="10" end="10"/>
                                            </p:txEl>
                                          </p:spTgt>
                                        </p:tgtEl>
                                        <p:attrNameLst>
                                          <p:attrName>style.visibility</p:attrName>
                                        </p:attrNameLst>
                                      </p:cBhvr>
                                      <p:to>
                                        <p:strVal val="visible"/>
                                      </p:to>
                                    </p:set>
                                    <p:animEffect transition="in" filter="fade">
                                      <p:cBhvr>
                                        <p:cTn id="29" dur="1000"/>
                                        <p:tgtEl>
                                          <p:spTgt spid="11">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1">
                                            <p:txEl>
                                              <p:pRg st="11" end="11"/>
                                            </p:txEl>
                                          </p:spTgt>
                                        </p:tgtEl>
                                        <p:attrNameLst>
                                          <p:attrName>style.visibility</p:attrName>
                                        </p:attrNameLst>
                                      </p:cBhvr>
                                      <p:to>
                                        <p:strVal val="visible"/>
                                      </p:to>
                                    </p:set>
                                    <p:animEffect transition="in" filter="fade">
                                      <p:cBhvr>
                                        <p:cTn id="32"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2308324"/>
          </a:xfrm>
          <a:prstGeom prst="rect">
            <a:avLst/>
          </a:prstGeom>
          <a:noFill/>
        </p:spPr>
        <p:txBody>
          <a:bodyPr wrap="square" rtlCol="0">
            <a:spAutoFit/>
          </a:bodyPr>
          <a:lstStyle/>
          <a:p>
            <a:pPr>
              <a:tabLst>
                <a:tab pos="461963" algn="l"/>
              </a:tabLst>
            </a:pPr>
            <a:endParaRPr lang="en-US" sz="2400" b="1" dirty="0" smtClean="0">
              <a:solidFill>
                <a:schemeClr val="bg1"/>
              </a:solidFill>
              <a:latin typeface="Arial" pitchFamily="34" charset="0"/>
              <a:cs typeface="Arial" pitchFamily="34" charset="0"/>
            </a:endParaRPr>
          </a:p>
          <a:p>
            <a:pPr>
              <a:tabLst>
                <a:tab pos="461963" algn="l"/>
              </a:tabLst>
            </a:pPr>
            <a:endParaRPr lang="en-US" sz="2400" b="1" dirty="0" smtClean="0">
              <a:solidFill>
                <a:schemeClr val="bg1"/>
              </a:solidFill>
              <a:latin typeface="Arial" pitchFamily="34" charset="0"/>
              <a:cs typeface="Arial" pitchFamily="34" charset="0"/>
            </a:endParaRPr>
          </a:p>
          <a:p>
            <a:pPr algn="ctr">
              <a:tabLst>
                <a:tab pos="461963" algn="l"/>
              </a:tabLst>
            </a:pPr>
            <a:r>
              <a:rPr lang="en-US" sz="2400" b="1" dirty="0" smtClean="0">
                <a:solidFill>
                  <a:schemeClr val="bg1"/>
                </a:solidFill>
                <a:latin typeface="Arial" pitchFamily="34" charset="0"/>
                <a:cs typeface="Arial" pitchFamily="34" charset="0"/>
              </a:rPr>
              <a:t>LESSON TWO:</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algn="ctr" hangingPunct="0">
              <a:tabLst>
                <a:tab pos="461963" algn="l"/>
              </a:tabLst>
            </a:pPr>
            <a:r>
              <a:rPr lang="en-US" sz="2400" b="1" dirty="0" smtClean="0">
                <a:solidFill>
                  <a:srgbClr val="FFFF00"/>
                </a:solidFill>
                <a:latin typeface="Arial" pitchFamily="34" charset="0"/>
                <a:cs typeface="Arial" pitchFamily="34" charset="0"/>
              </a:rPr>
              <a:t>Methods</a:t>
            </a:r>
            <a:r>
              <a:rPr lang="en-US" sz="2400" b="1" dirty="0">
                <a:solidFill>
                  <a:srgbClr val="FFFF00"/>
                </a:solidFill>
                <a:latin typeface="Arial" pitchFamily="34" charset="0"/>
                <a:cs typeface="Arial" pitchFamily="34" charset="0"/>
              </a:rPr>
              <a:t>, Rules and Principles of </a:t>
            </a:r>
            <a:r>
              <a:rPr lang="en-US" sz="2400" b="1" dirty="0" smtClean="0">
                <a:solidFill>
                  <a:srgbClr val="FFFF00"/>
                </a:solidFill>
                <a:latin typeface="Arial" pitchFamily="34" charset="0"/>
                <a:cs typeface="Arial" pitchFamily="34" charset="0"/>
              </a:rPr>
              <a:t>Interpretation</a:t>
            </a:r>
            <a:endParaRPr lang="en-US" sz="2400" b="1" dirty="0">
              <a:solidFill>
                <a:srgbClr val="FFFF00"/>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p:txBody>
      </p:sp>
      <p:pic>
        <p:nvPicPr>
          <p:cNvPr id="1026" name="Picture 2" descr="C:\Users\Greg\Documents\Preaching\Hermeuentics\hermeneutics pic8.jpg"/>
          <p:cNvPicPr>
            <a:picLocks noChangeAspect="1" noChangeArrowheads="1"/>
          </p:cNvPicPr>
          <p:nvPr/>
        </p:nvPicPr>
        <p:blipFill>
          <a:blip r:embed="rId3" cstate="print"/>
          <a:srcRect/>
          <a:stretch>
            <a:fillRect/>
          </a:stretch>
        </p:blipFill>
        <p:spPr bwMode="auto">
          <a:xfrm>
            <a:off x="914400" y="3886200"/>
            <a:ext cx="7515225" cy="27157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2" presetClass="entr" presetSubtype="1" fill="hold" nodeType="after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slide(fromTop)">
                                      <p:cBhvr>
                                        <p:cTn id="12" dur="1000"/>
                                        <p:tgtEl>
                                          <p:spTgt spid="11">
                                            <p:txEl>
                                              <p:pRg st="2" end="2"/>
                                            </p:txEl>
                                          </p:spTgt>
                                        </p:tgtEl>
                                      </p:cBhvr>
                                    </p:animEffect>
                                  </p:childTnLst>
                                </p:cTn>
                              </p:par>
                            </p:childTnLst>
                          </p:cTn>
                        </p:par>
                        <p:par>
                          <p:cTn id="13" fill="hold">
                            <p:stCondLst>
                              <p:cond delay="3000"/>
                            </p:stCondLst>
                            <p:childTnLst>
                              <p:par>
                                <p:cTn id="14" presetID="12" presetClass="entr" presetSubtype="1" fill="hold" nodeType="afterEffect">
                                  <p:stCondLst>
                                    <p:cond delay="0"/>
                                  </p:stCondLst>
                                  <p:childTnLst>
                                    <p:set>
                                      <p:cBhvr>
                                        <p:cTn id="15" dur="1" fill="hold">
                                          <p:stCondLst>
                                            <p:cond delay="0"/>
                                          </p:stCondLst>
                                        </p:cTn>
                                        <p:tgtEl>
                                          <p:spTgt spid="11">
                                            <p:txEl>
                                              <p:pRg st="4" end="4"/>
                                            </p:txEl>
                                          </p:spTgt>
                                        </p:tgtEl>
                                        <p:attrNameLst>
                                          <p:attrName>style.visibility</p:attrName>
                                        </p:attrNameLst>
                                      </p:cBhvr>
                                      <p:to>
                                        <p:strVal val="visible"/>
                                      </p:to>
                                    </p:set>
                                    <p:animEffect transition="in" filter="slide(fromTop)">
                                      <p:cBhvr>
                                        <p:cTn id="16" dur="1000"/>
                                        <p:tgtEl>
                                          <p:spTgt spid="11">
                                            <p:txEl>
                                              <p:pRg st="4" end="4"/>
                                            </p:txEl>
                                          </p:spTgt>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a:tabLst>
                <a:tab pos="461963" algn="l"/>
              </a:tabLst>
            </a:pPr>
            <a:r>
              <a:rPr lang="en-US" sz="2400" i="1" dirty="0" smtClean="0">
                <a:solidFill>
                  <a:schemeClr val="bg1"/>
                </a:solidFill>
                <a:latin typeface="Arial" pitchFamily="34" charset="0"/>
                <a:cs typeface="Arial" pitchFamily="34" charset="0"/>
              </a:rPr>
              <a:t>Methods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u="sng" dirty="0" smtClean="0">
                <a:solidFill>
                  <a:schemeClr val="bg1"/>
                </a:solidFill>
                <a:latin typeface="Arial" pitchFamily="34" charset="0"/>
                <a:cs typeface="Arial" pitchFamily="34" charset="0"/>
              </a:rPr>
              <a:t>The Need for a Method</a:t>
            </a:r>
            <a:r>
              <a:rPr lang="en-US" sz="2400" dirty="0" smtClean="0">
                <a:solidFill>
                  <a:schemeClr val="bg1"/>
                </a:solidFill>
                <a:latin typeface="Arial" pitchFamily="34" charset="0"/>
                <a:cs typeface="Arial" pitchFamily="34" charset="0"/>
              </a:rPr>
              <a:t>.</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1.	The Bible is a normal message even though God is the 		author.</a:t>
            </a:r>
          </a:p>
          <a:p>
            <a:pPr>
              <a:tabLst>
                <a:tab pos="461963" algn="l"/>
              </a:tabLst>
            </a:pPr>
            <a:r>
              <a:rPr lang="en-US" sz="2400" dirty="0" smtClean="0">
                <a:solidFill>
                  <a:schemeClr val="bg1"/>
                </a:solidFill>
                <a:latin typeface="Arial" pitchFamily="34" charset="0"/>
                <a:cs typeface="Arial" pitchFamily="34" charset="0"/>
              </a:rPr>
              <a:t>2.	The Bible is original in its message.</a:t>
            </a:r>
          </a:p>
          <a:p>
            <a:pPr>
              <a:tabLst>
                <a:tab pos="461963" algn="l"/>
              </a:tabLst>
            </a:pPr>
            <a:r>
              <a:rPr lang="en-US" sz="2400" dirty="0" smtClean="0">
                <a:solidFill>
                  <a:schemeClr val="bg1"/>
                </a:solidFill>
                <a:latin typeface="Arial" pitchFamily="34" charset="0"/>
                <a:cs typeface="Arial" pitchFamily="34" charset="0"/>
              </a:rPr>
              <a:t>3.	God revealed His thoughts through men in the Bible.</a:t>
            </a:r>
          </a:p>
          <a:p>
            <a:pPr>
              <a:tabLst>
                <a:tab pos="461963" algn="l"/>
              </a:tabLst>
            </a:pPr>
            <a:r>
              <a:rPr lang="en-US" sz="2400" dirty="0" smtClean="0">
                <a:solidFill>
                  <a:schemeClr val="bg1"/>
                </a:solidFill>
                <a:latin typeface="Arial" pitchFamily="34" charset="0"/>
                <a:cs typeface="Arial" pitchFamily="34" charset="0"/>
              </a:rPr>
              <a:t>4.	The message of the Bible is written in everyday, 			human language that can be understood.</a:t>
            </a:r>
          </a:p>
          <a:p>
            <a:pPr>
              <a:tabLst>
                <a:tab pos="461963" algn="l"/>
              </a:tabLst>
            </a:pPr>
            <a:r>
              <a:rPr lang="en-US" sz="2400" dirty="0" smtClean="0">
                <a:solidFill>
                  <a:schemeClr val="bg1"/>
                </a:solidFill>
                <a:latin typeface="Arial" pitchFamily="34" charset="0"/>
                <a:cs typeface="Arial" pitchFamily="34" charset="0"/>
              </a:rPr>
              <a:t>5.	To interpret the Bible is to explain its meaning or 			message.</a:t>
            </a:r>
          </a:p>
          <a:p>
            <a:pPr>
              <a:tabLst>
                <a:tab pos="461963" algn="l"/>
              </a:tabLst>
            </a:pPr>
            <a:r>
              <a:rPr lang="en-US" sz="2400" dirty="0" smtClean="0">
                <a:solidFill>
                  <a:schemeClr val="bg1"/>
                </a:solidFill>
                <a:latin typeface="Arial" pitchFamily="34" charset="0"/>
                <a:cs typeface="Arial" pitchFamily="34" charset="0"/>
              </a:rPr>
              <a:t>6.	The Bible must never be misinterpreted.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1000"/>
                                        <p:tgtEl>
                                          <p:spTgt spid="11">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animEffect transition="in" filter="fade">
                                      <p:cBhvr>
                                        <p:cTn id="19" dur="1000"/>
                                        <p:tgtEl>
                                          <p:spTgt spid="11">
                                            <p:txEl>
                                              <p:pRg st="5" end="5"/>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animEffect transition="in" filter="fade">
                                      <p:cBhvr>
                                        <p:cTn id="23" dur="1000"/>
                                        <p:tgtEl>
                                          <p:spTgt spid="11">
                                            <p:txEl>
                                              <p:pRg st="6" end="6"/>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animEffect transition="in" filter="fade">
                                      <p:cBhvr>
                                        <p:cTn id="27" dur="1000"/>
                                        <p:tgtEl>
                                          <p:spTgt spid="11">
                                            <p:txEl>
                                              <p:pRg st="7" end="7"/>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animEffect transition="in" filter="fade">
                                      <p:cBhvr>
                                        <p:cTn id="31" dur="1000"/>
                                        <p:tgtEl>
                                          <p:spTgt spid="11">
                                            <p:txEl>
                                              <p:pRg st="8" end="8"/>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animEffect transition="in" filter="fade">
                                      <p:cBhvr>
                                        <p:cTn id="35" dur="1000"/>
                                        <p:tgtEl>
                                          <p:spTgt spid="11">
                                            <p:txEl>
                                              <p:pRg st="9" end="9"/>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11">
                                            <p:txEl>
                                              <p:pRg st="10" end="10"/>
                                            </p:txEl>
                                          </p:spTgt>
                                        </p:tgtEl>
                                        <p:attrNameLst>
                                          <p:attrName>style.visibility</p:attrName>
                                        </p:attrNameLst>
                                      </p:cBhvr>
                                      <p:to>
                                        <p:strVal val="visible"/>
                                      </p:to>
                                    </p:set>
                                    <p:animEffect transition="in" filter="fade">
                                      <p:cBhvr>
                                        <p:cTn id="39" dur="10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a:tabLst>
                <a:tab pos="461963" algn="l"/>
              </a:tabLst>
            </a:pPr>
            <a:r>
              <a:rPr lang="en-US" sz="2400" i="1" dirty="0" smtClean="0">
                <a:solidFill>
                  <a:schemeClr val="bg1"/>
                </a:solidFill>
                <a:latin typeface="Arial" pitchFamily="34" charset="0"/>
                <a:cs typeface="Arial" pitchFamily="34" charset="0"/>
              </a:rPr>
              <a:t>Methods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u="sng" dirty="0" smtClean="0">
                <a:solidFill>
                  <a:schemeClr val="bg1"/>
                </a:solidFill>
                <a:latin typeface="Arial" pitchFamily="34" charset="0"/>
                <a:cs typeface="Arial" pitchFamily="34" charset="0"/>
              </a:rPr>
              <a:t>Harmful Methods</a:t>
            </a:r>
            <a:r>
              <a:rPr lang="en-US" sz="2400" dirty="0" smtClean="0">
                <a:solidFill>
                  <a:schemeClr val="bg1"/>
                </a:solidFill>
                <a:latin typeface="Arial" pitchFamily="34" charset="0"/>
                <a:cs typeface="Arial" pitchFamily="34" charset="0"/>
              </a:rPr>
              <a:t>.</a:t>
            </a:r>
          </a:p>
          <a:p>
            <a:pPr>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1.	Mystic Method.</a:t>
            </a:r>
          </a:p>
          <a:p>
            <a:pPr defTabSz="463550" hangingPunct="0"/>
            <a:r>
              <a:rPr lang="en-US" sz="2400" dirty="0" smtClean="0">
                <a:solidFill>
                  <a:schemeClr val="bg1"/>
                </a:solidFill>
                <a:latin typeface="Arial" pitchFamily="34" charset="0"/>
                <a:cs typeface="Arial" pitchFamily="34" charset="0"/>
              </a:rPr>
              <a:t>		To discard the literal for the spiritual.</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2.	Allegorical Method.</a:t>
            </a:r>
          </a:p>
          <a:p>
            <a:pPr defTabSz="463550" hangingPunct="0"/>
            <a:r>
              <a:rPr lang="en-US" sz="2400" dirty="0" smtClean="0">
                <a:solidFill>
                  <a:schemeClr val="bg1"/>
                </a:solidFill>
                <a:latin typeface="Arial" pitchFamily="34" charset="0"/>
                <a:cs typeface="Arial" pitchFamily="34" charset="0"/>
              </a:rPr>
              <a:t>		To teach by symbols and figures.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3.	Superstitious Method.</a:t>
            </a:r>
          </a:p>
          <a:p>
            <a:pPr defTabSz="463550" hangingPunct="0"/>
            <a:r>
              <a:rPr lang="en-US" sz="2400" dirty="0" smtClean="0">
                <a:solidFill>
                  <a:schemeClr val="bg1"/>
                </a:solidFill>
                <a:latin typeface="Arial" pitchFamily="34" charset="0"/>
                <a:cs typeface="Arial" pitchFamily="34" charset="0"/>
              </a:rPr>
              <a:t>		Having zeal but not according to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Effect transition="in" filter="fade">
                                      <p:cBhvr>
                                        <p:cTn id="14" dur="1000"/>
                                        <p:tgtEl>
                                          <p:spTgt spid="11">
                                            <p:txEl>
                                              <p:pRg st="6" end="6"/>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1">
                                            <p:txEl>
                                              <p:pRg st="8" end="8"/>
                                            </p:txEl>
                                          </p:spTgt>
                                        </p:tgtEl>
                                        <p:attrNameLst>
                                          <p:attrName>style.visibility</p:attrName>
                                        </p:attrNameLst>
                                      </p:cBhvr>
                                      <p:to>
                                        <p:strVal val="visible"/>
                                      </p:to>
                                    </p:set>
                                    <p:animEffect transition="in" filter="fade">
                                      <p:cBhvr>
                                        <p:cTn id="18" dur="1000"/>
                                        <p:tgtEl>
                                          <p:spTgt spid="11">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9" end="9"/>
                                            </p:txEl>
                                          </p:spTgt>
                                        </p:tgtEl>
                                        <p:attrNameLst>
                                          <p:attrName>style.visibility</p:attrName>
                                        </p:attrNameLst>
                                      </p:cBhvr>
                                      <p:to>
                                        <p:strVal val="visible"/>
                                      </p:to>
                                    </p:set>
                                    <p:animEffect transition="in" filter="fade">
                                      <p:cBhvr>
                                        <p:cTn id="21" dur="1000"/>
                                        <p:tgtEl>
                                          <p:spTgt spid="11">
                                            <p:txEl>
                                              <p:pRg st="9" end="9"/>
                                            </p:txEl>
                                          </p:spTgt>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11">
                                            <p:txEl>
                                              <p:pRg st="11" end="11"/>
                                            </p:txEl>
                                          </p:spTgt>
                                        </p:tgtEl>
                                        <p:attrNameLst>
                                          <p:attrName>style.visibility</p:attrName>
                                        </p:attrNameLst>
                                      </p:cBhvr>
                                      <p:to>
                                        <p:strVal val="visible"/>
                                      </p:to>
                                    </p:set>
                                    <p:animEffect transition="in" filter="fade">
                                      <p:cBhvr>
                                        <p:cTn id="25" dur="1000"/>
                                        <p:tgtEl>
                                          <p:spTgt spid="11">
                                            <p:txEl>
                                              <p:pRg st="11" end="1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xEl>
                                              <p:pRg st="12" end="12"/>
                                            </p:txEl>
                                          </p:spTgt>
                                        </p:tgtEl>
                                        <p:attrNameLst>
                                          <p:attrName>style.visibility</p:attrName>
                                        </p:attrNameLst>
                                      </p:cBhvr>
                                      <p:to>
                                        <p:strVal val="visible"/>
                                      </p:to>
                                    </p:set>
                                    <p:animEffect transition="in" filter="fade">
                                      <p:cBhvr>
                                        <p:cTn id="28"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447645"/>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a:tabLst>
                <a:tab pos="461963" algn="l"/>
              </a:tabLst>
            </a:pPr>
            <a:r>
              <a:rPr lang="en-US" sz="2400" i="1" dirty="0" smtClean="0">
                <a:solidFill>
                  <a:schemeClr val="bg1"/>
                </a:solidFill>
                <a:latin typeface="Arial" pitchFamily="34" charset="0"/>
                <a:cs typeface="Arial" pitchFamily="34" charset="0"/>
              </a:rPr>
              <a:t>Methods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u="sng" dirty="0" smtClean="0">
                <a:solidFill>
                  <a:schemeClr val="bg1"/>
                </a:solidFill>
                <a:latin typeface="Arial" pitchFamily="34" charset="0"/>
                <a:cs typeface="Arial" pitchFamily="34" charset="0"/>
              </a:rPr>
              <a:t>Harmful Methods</a:t>
            </a:r>
            <a:r>
              <a:rPr lang="en-US" sz="2400" dirty="0" smtClean="0">
                <a:solidFill>
                  <a:schemeClr val="bg1"/>
                </a:solidFill>
                <a:latin typeface="Arial" pitchFamily="34" charset="0"/>
                <a:cs typeface="Arial" pitchFamily="34" charset="0"/>
              </a:rPr>
              <a:t>.</a:t>
            </a:r>
          </a:p>
          <a:p>
            <a:pPr>
              <a:tabLst>
                <a:tab pos="461963" algn="l"/>
              </a:tabLst>
            </a:pPr>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4.	Ecclesiastical Method.</a:t>
            </a:r>
          </a:p>
          <a:p>
            <a:pPr defTabSz="463550" hangingPunct="0"/>
            <a:r>
              <a:rPr lang="en-US" sz="2400" dirty="0" smtClean="0">
                <a:solidFill>
                  <a:schemeClr val="bg1"/>
                </a:solidFill>
                <a:latin typeface="Arial" pitchFamily="34" charset="0"/>
                <a:cs typeface="Arial" pitchFamily="34" charset="0"/>
              </a:rPr>
              <a:t>		“Let the church authorities tell us.”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5.	Dogmatic Method.</a:t>
            </a:r>
          </a:p>
          <a:p>
            <a:pPr defTabSz="463550" hangingPunct="0"/>
            <a:r>
              <a:rPr lang="en-US" sz="2400" dirty="0" smtClean="0">
                <a:solidFill>
                  <a:schemeClr val="bg1"/>
                </a:solidFill>
                <a:latin typeface="Arial" pitchFamily="34" charset="0"/>
                <a:cs typeface="Arial" pitchFamily="34" charset="0"/>
              </a:rPr>
              <a:t>		To proof-text or to </a:t>
            </a:r>
            <a:r>
              <a:rPr lang="en-US" sz="2400" dirty="0" err="1" smtClean="0">
                <a:solidFill>
                  <a:schemeClr val="bg1"/>
                </a:solidFill>
                <a:latin typeface="Arial" pitchFamily="34" charset="0"/>
                <a:cs typeface="Arial" pitchFamily="34" charset="0"/>
              </a:rPr>
              <a:t>eisegete</a:t>
            </a:r>
            <a:r>
              <a:rPr lang="en-US" sz="2400" dirty="0" smtClean="0">
                <a:solidFill>
                  <a:schemeClr val="bg1"/>
                </a:solidFill>
                <a:latin typeface="Arial" pitchFamily="34" charset="0"/>
                <a:cs typeface="Arial" pitchFamily="34" charset="0"/>
              </a:rPr>
              <a:t>.</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6.	Rational Method.</a:t>
            </a:r>
          </a:p>
          <a:p>
            <a:pPr defTabSz="463550" hangingPunct="0"/>
            <a:r>
              <a:rPr lang="en-US" sz="2400" dirty="0" smtClean="0">
                <a:solidFill>
                  <a:schemeClr val="bg1"/>
                </a:solidFill>
                <a:latin typeface="Arial" pitchFamily="34" charset="0"/>
                <a:cs typeface="Arial" pitchFamily="34" charset="0"/>
              </a:rPr>
              <a:t>		This is “to treat logic as the only tool.”</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7.	Literal Method.</a:t>
            </a:r>
          </a:p>
          <a:p>
            <a:pPr defTabSz="463550" hangingPunct="0"/>
            <a:r>
              <a:rPr lang="en-US" sz="2400" dirty="0" smtClean="0">
                <a:solidFill>
                  <a:schemeClr val="bg1"/>
                </a:solidFill>
                <a:latin typeface="Arial" pitchFamily="34" charset="0"/>
                <a:cs typeface="Arial" pitchFamily="34" charset="0"/>
              </a:rPr>
              <a:t>		To “make every text have only one literal meaning.”</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fade">
                                      <p:cBhvr>
                                        <p:cTn id="7" dur="1000"/>
                                        <p:tgtEl>
                                          <p:spTgt spid="11">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6" end="6"/>
                                            </p:txEl>
                                          </p:spTgt>
                                        </p:tgtEl>
                                        <p:attrNameLst>
                                          <p:attrName>style.visibility</p:attrName>
                                        </p:attrNameLst>
                                      </p:cBhvr>
                                      <p:to>
                                        <p:strVal val="visible"/>
                                      </p:to>
                                    </p:set>
                                    <p:animEffect transition="in" filter="fade">
                                      <p:cBhvr>
                                        <p:cTn id="10" dur="1000"/>
                                        <p:tgtEl>
                                          <p:spTgt spid="11">
                                            <p:txEl>
                                              <p:pRg st="6" end="6"/>
                                            </p:txEl>
                                          </p:spTgt>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1">
                                            <p:txEl>
                                              <p:pRg st="8" end="8"/>
                                            </p:txEl>
                                          </p:spTgt>
                                        </p:tgtEl>
                                        <p:attrNameLst>
                                          <p:attrName>style.visibility</p:attrName>
                                        </p:attrNameLst>
                                      </p:cBhvr>
                                      <p:to>
                                        <p:strVal val="visible"/>
                                      </p:to>
                                    </p:set>
                                    <p:animEffect transition="in" filter="fade">
                                      <p:cBhvr>
                                        <p:cTn id="14" dur="1000"/>
                                        <p:tgtEl>
                                          <p:spTgt spid="11">
                                            <p:txEl>
                                              <p:pRg st="8" end="8"/>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9" end="9"/>
                                            </p:txEl>
                                          </p:spTgt>
                                        </p:tgtEl>
                                        <p:attrNameLst>
                                          <p:attrName>style.visibility</p:attrName>
                                        </p:attrNameLst>
                                      </p:cBhvr>
                                      <p:to>
                                        <p:strVal val="visible"/>
                                      </p:to>
                                    </p:set>
                                    <p:animEffect transition="in" filter="fade">
                                      <p:cBhvr>
                                        <p:cTn id="17" dur="1000"/>
                                        <p:tgtEl>
                                          <p:spTgt spid="11">
                                            <p:txEl>
                                              <p:pRg st="9" end="9"/>
                                            </p:txEl>
                                          </p:spTgt>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11">
                                            <p:txEl>
                                              <p:pRg st="11" end="11"/>
                                            </p:txEl>
                                          </p:spTgt>
                                        </p:tgtEl>
                                        <p:attrNameLst>
                                          <p:attrName>style.visibility</p:attrName>
                                        </p:attrNameLst>
                                      </p:cBhvr>
                                      <p:to>
                                        <p:strVal val="visible"/>
                                      </p:to>
                                    </p:set>
                                    <p:animEffect transition="in" filter="fade">
                                      <p:cBhvr>
                                        <p:cTn id="21" dur="1000"/>
                                        <p:tgtEl>
                                          <p:spTgt spid="11">
                                            <p:txEl>
                                              <p:pRg st="11" end="1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xEl>
                                              <p:pRg st="12" end="12"/>
                                            </p:txEl>
                                          </p:spTgt>
                                        </p:tgtEl>
                                        <p:attrNameLst>
                                          <p:attrName>style.visibility</p:attrName>
                                        </p:attrNameLst>
                                      </p:cBhvr>
                                      <p:to>
                                        <p:strVal val="visible"/>
                                      </p:to>
                                    </p:set>
                                    <p:animEffect transition="in" filter="fade">
                                      <p:cBhvr>
                                        <p:cTn id="24" dur="1000"/>
                                        <p:tgtEl>
                                          <p:spTgt spid="11">
                                            <p:txEl>
                                              <p:pRg st="12" end="12"/>
                                            </p:txEl>
                                          </p:spTgt>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11">
                                            <p:txEl>
                                              <p:pRg st="14" end="14"/>
                                            </p:txEl>
                                          </p:spTgt>
                                        </p:tgtEl>
                                        <p:attrNameLst>
                                          <p:attrName>style.visibility</p:attrName>
                                        </p:attrNameLst>
                                      </p:cBhvr>
                                      <p:to>
                                        <p:strVal val="visible"/>
                                      </p:to>
                                    </p:set>
                                    <p:animEffect transition="in" filter="fade">
                                      <p:cBhvr>
                                        <p:cTn id="28" dur="1000"/>
                                        <p:tgtEl>
                                          <p:spTgt spid="11">
                                            <p:txEl>
                                              <p:pRg st="14" end="1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xEl>
                                              <p:pRg st="15" end="15"/>
                                            </p:txEl>
                                          </p:spTgt>
                                        </p:tgtEl>
                                        <p:attrNameLst>
                                          <p:attrName>style.visibility</p:attrName>
                                        </p:attrNameLst>
                                      </p:cBhvr>
                                      <p:to>
                                        <p:strVal val="visible"/>
                                      </p:to>
                                    </p:set>
                                    <p:animEffect transition="in" filter="fade">
                                      <p:cBhvr>
                                        <p:cTn id="31" dur="1000"/>
                                        <p:tgtEl>
                                          <p:spTgt spid="11">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524315"/>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a:tabLst>
                <a:tab pos="461963" algn="l"/>
              </a:tabLst>
            </a:pPr>
            <a:r>
              <a:rPr lang="en-US" sz="2400" i="1" dirty="0" smtClean="0">
                <a:solidFill>
                  <a:schemeClr val="bg1"/>
                </a:solidFill>
                <a:latin typeface="Arial" pitchFamily="34" charset="0"/>
                <a:cs typeface="Arial" pitchFamily="34" charset="0"/>
              </a:rPr>
              <a:t>Methods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u="sng" dirty="0" smtClean="0">
                <a:solidFill>
                  <a:schemeClr val="bg1"/>
                </a:solidFill>
                <a:latin typeface="Arial" pitchFamily="34" charset="0"/>
                <a:cs typeface="Arial" pitchFamily="34" charset="0"/>
              </a:rPr>
              <a:t>The Deductive Method</a:t>
            </a:r>
            <a:r>
              <a:rPr lang="en-US" sz="2400" dirty="0" smtClean="0">
                <a:solidFill>
                  <a:schemeClr val="bg1"/>
                </a:solidFill>
                <a:latin typeface="Arial" pitchFamily="34" charset="0"/>
                <a:cs typeface="Arial" pitchFamily="34" charset="0"/>
              </a:rPr>
              <a:t>.</a:t>
            </a:r>
          </a:p>
          <a:p>
            <a:pPr>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1.	This means to begin with the general facts and 	instances and then drawing conclusions.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2.	God has revealed His message to mankind in two 		ways:</a:t>
            </a:r>
          </a:p>
          <a:p>
            <a:pPr defTabSz="463550" hangingPunct="0"/>
            <a:r>
              <a:rPr lang="en-US" sz="2400" dirty="0" smtClean="0">
                <a:solidFill>
                  <a:schemeClr val="bg1"/>
                </a:solidFill>
                <a:latin typeface="Arial" pitchFamily="34" charset="0"/>
                <a:cs typeface="Arial" pitchFamily="34" charset="0"/>
              </a:rPr>
              <a:t>	a.	General revelation (nature, the creation).</a:t>
            </a:r>
          </a:p>
          <a:p>
            <a:pPr defTabSz="463550" hangingPunct="0"/>
            <a:r>
              <a:rPr lang="en-US" sz="2400" dirty="0" smtClean="0">
                <a:solidFill>
                  <a:schemeClr val="bg1"/>
                </a:solidFill>
                <a:latin typeface="Arial" pitchFamily="34" charset="0"/>
                <a:cs typeface="Arial" pitchFamily="34" charset="0"/>
              </a:rPr>
              <a:t>	b.	Specific revelation (the Bible).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8" end="8"/>
                                            </p:txEl>
                                          </p:spTgt>
                                        </p:tgtEl>
                                        <p:attrNameLst>
                                          <p:attrName>style.visibility</p:attrName>
                                        </p:attrNameLst>
                                      </p:cBhvr>
                                      <p:to>
                                        <p:strVal val="visible"/>
                                      </p:to>
                                    </p:set>
                                    <p:animEffect transition="in" filter="fade">
                                      <p:cBhvr>
                                        <p:cTn id="18" dur="1000"/>
                                        <p:tgtEl>
                                          <p:spTgt spid="11">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9" end="9"/>
                                            </p:txEl>
                                          </p:spTgt>
                                        </p:tgtEl>
                                        <p:attrNameLst>
                                          <p:attrName>style.visibility</p:attrName>
                                        </p:attrNameLst>
                                      </p:cBhvr>
                                      <p:to>
                                        <p:strVal val="visible"/>
                                      </p:to>
                                    </p:set>
                                    <p:animEffect transition="in" filter="fade">
                                      <p:cBhvr>
                                        <p:cTn id="21"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4893647"/>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Rules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A.	Every passage has one meaning, never two 	contradictory ones.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B.	The most simple and obvious meaning of any passage 	is usually the correct one.</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C.	Always allow the author’s own explanation of a 	passage stand.</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D.	Always interpret a passage in harmony with the 	context.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5262979"/>
          </a:xfrm>
          <a:prstGeom prst="rect">
            <a:avLst/>
          </a:prstGeom>
          <a:noFill/>
        </p:spPr>
        <p:txBody>
          <a:bodyPr wrap="square" rtlCol="0">
            <a:spAutoFit/>
          </a:bodyPr>
          <a:lstStyle/>
          <a:p>
            <a:pPr algn="ctr" defTabSz="463550">
              <a:tabLst>
                <a:tab pos="461963" algn="l"/>
              </a:tabLst>
            </a:pPr>
            <a:r>
              <a:rPr lang="en-US" sz="2400" b="1" dirty="0" smtClean="0">
                <a:solidFill>
                  <a:srgbClr val="FFFF00"/>
                </a:solidFill>
                <a:latin typeface="Arial" pitchFamily="34" charset="0"/>
                <a:cs typeface="Arial" pitchFamily="34" charset="0"/>
              </a:rPr>
              <a:t>Methods, Rules and Principles of Interpretation</a:t>
            </a:r>
          </a:p>
          <a:p>
            <a:pPr algn="ctr" defTabSz="463550">
              <a:tabLst>
                <a:tab pos="461963" algn="l"/>
              </a:tabLst>
            </a:pPr>
            <a:r>
              <a:rPr lang="en-US" sz="2400" i="1" dirty="0" smtClean="0">
                <a:solidFill>
                  <a:schemeClr val="bg1"/>
                </a:solidFill>
                <a:latin typeface="Arial" pitchFamily="34" charset="0"/>
                <a:cs typeface="Arial" pitchFamily="34" charset="0"/>
              </a:rPr>
              <a:t>Rules of Interpretation</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E.	An interpretation of a passage should always conform 	to the environment of the author.</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F.	Each passage must be in harmony with all other 	passages.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G.	Allow one passage to help explain another passage.</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H.	A passage must be interpreted in harmony with any 	idioms it contains.</a:t>
            </a:r>
          </a:p>
          <a:p>
            <a:pPr defTabSz="463550" hangingPunct="0"/>
            <a:endParaRPr lang="en-US" sz="12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I.	All passages on any given subject must be studied for 	a full understanding of that subject.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11" end="11"/>
                                            </p:txEl>
                                          </p:spTgt>
                                        </p:tgtEl>
                                        <p:attrNameLst>
                                          <p:attrName>style.visibility</p:attrName>
                                        </p:attrNameLst>
                                      </p:cBhvr>
                                      <p:to>
                                        <p:strVal val="visible"/>
                                      </p:to>
                                    </p:set>
                                    <p:animEffect transition="in" filter="fade">
                                      <p:cBhvr>
                                        <p:cTn id="23"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324</Words>
  <Application>Microsoft Office PowerPoint</Application>
  <PresentationFormat>On-screen Show (4:3)</PresentationFormat>
  <Paragraphs>267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52</cp:revision>
  <dcterms:created xsi:type="dcterms:W3CDTF">2016-07-25T14:01:16Z</dcterms:created>
  <dcterms:modified xsi:type="dcterms:W3CDTF">2016-10-27T12:39:41Z</dcterms:modified>
</cp:coreProperties>
</file>