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68"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F59-8A4D-42C4-81BE-639AD145912D}"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2CBF59-8A4D-42C4-81BE-639AD145912D}"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2CBF59-8A4D-42C4-81BE-639AD145912D}" type="datetimeFigureOut">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2CBF59-8A4D-42C4-81BE-639AD145912D}" type="datetimeFigureOut">
              <a:rPr lang="en-US" smtClean="0"/>
              <a:pPr/>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2CBF59-8A4D-42C4-81BE-639AD145912D}" type="datetimeFigureOut">
              <a:rPr lang="en-US" smtClean="0"/>
              <a:pPr/>
              <a:t>6/5/2018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CBF59-8A4D-42C4-81BE-639AD145912D}" type="datetimeFigureOut">
              <a:rPr lang="en-US" smtClean="0"/>
              <a:pPr/>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CBF59-8A4D-42C4-81BE-639AD145912D}" type="datetimeFigureOut">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CBF59-8A4D-42C4-81BE-639AD145912D}" type="datetimeFigureOut">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238B8-D61A-4D5F-89A4-E147B80DC3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CBF59-8A4D-42C4-81BE-639AD145912D}" type="datetimeFigureOut">
              <a:rPr lang="en-US" smtClean="0"/>
              <a:pPr/>
              <a:t>6/5/2018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238B8-D61A-4D5F-89A4-E147B80DC3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81000" y="1447800"/>
            <a:ext cx="8434388" cy="4007174"/>
          </a:xfrm>
          <a:prstGeom prst="rect">
            <a:avLst/>
          </a:prstGeom>
          <a:noFill/>
        </p:spPr>
      </p:pic>
      <p:sp>
        <p:nvSpPr>
          <p:cNvPr id="5" name="Rectangle 4"/>
          <p:cNvSpPr/>
          <p:nvPr/>
        </p:nvSpPr>
        <p:spPr>
          <a:xfrm>
            <a:off x="0" y="0"/>
            <a:ext cx="9144000" cy="12192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5715000"/>
            <a:ext cx="9144000" cy="12192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INTRODUCTION TO THE PSALMS</a:t>
            </a:r>
          </a:p>
        </p:txBody>
      </p:sp>
      <p:sp>
        <p:nvSpPr>
          <p:cNvPr id="9" name="TextBox 8"/>
          <p:cNvSpPr txBox="1"/>
          <p:nvPr/>
        </p:nvSpPr>
        <p:spPr>
          <a:xfrm>
            <a:off x="304800" y="2133600"/>
            <a:ext cx="8534400" cy="5386090"/>
          </a:xfrm>
          <a:prstGeom prst="rect">
            <a:avLst/>
          </a:prstGeom>
          <a:noFill/>
        </p:spPr>
        <p:txBody>
          <a:bodyPr wrap="square" rtlCol="0">
            <a:spAutoFit/>
          </a:bodyPr>
          <a:lstStyle/>
          <a:p>
            <a:pPr algn="ctr"/>
            <a:r>
              <a:rPr lang="en-US" sz="2400" b="1" dirty="0">
                <a:solidFill>
                  <a:schemeClr val="bg1"/>
                </a:solidFill>
                <a:latin typeface="Arial" pitchFamily="34" charset="0"/>
                <a:cs typeface="Arial" pitchFamily="34" charset="0"/>
              </a:rPr>
              <a:t>WHY STUDY THE </a:t>
            </a:r>
            <a:r>
              <a:rPr lang="en-US" sz="2400" b="1" dirty="0" smtClean="0">
                <a:solidFill>
                  <a:schemeClr val="bg1"/>
                </a:solidFill>
                <a:latin typeface="Arial" pitchFamily="34" charset="0"/>
                <a:cs typeface="Arial" pitchFamily="34" charset="0"/>
              </a:rPr>
              <a:t>PSALMS?</a:t>
            </a:r>
          </a:p>
          <a:p>
            <a:endParaRPr lang="en-US" sz="2000"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A.</a:t>
            </a: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The value of the OT to the Christian is expressed 		several times in the NT (Rom. 15:4; 1Cor. 10:11).</a:t>
            </a:r>
          </a:p>
          <a:p>
            <a:pPr defTabSz="463550"/>
            <a:endParaRPr lang="en-US" sz="20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B.	Paul reminded Timothy of the importance of the OT 	scriptures he had learned as a child (2Tim. 3:14-17).</a:t>
            </a:r>
            <a:endParaRPr lang="en-US" sz="2400" b="1" dirty="0">
              <a:solidFill>
                <a:schemeClr val="bg1"/>
              </a:solidFill>
              <a:latin typeface="Arial" pitchFamily="34" charset="0"/>
              <a:cs typeface="Arial" pitchFamily="34" charset="0"/>
            </a:endParaRPr>
          </a:p>
          <a:p>
            <a:pPr defTabSz="463550"/>
            <a:endParaRPr lang="en-US" sz="2000" b="1" dirty="0">
              <a:solidFill>
                <a:schemeClr val="bg1"/>
              </a:solidFill>
              <a:latin typeface="Arial" pitchFamily="34" charset="0"/>
              <a:cs typeface="Arial" pitchFamily="34" charset="0"/>
            </a:endParaRPr>
          </a:p>
          <a:p>
            <a:pPr defTabSz="463550"/>
            <a:r>
              <a:rPr lang="en-US" sz="2400" b="1" dirty="0">
                <a:solidFill>
                  <a:schemeClr val="bg1"/>
                </a:solidFill>
                <a:latin typeface="Arial" pitchFamily="34" charset="0"/>
                <a:cs typeface="Arial" pitchFamily="34" charset="0"/>
              </a:rPr>
              <a:t>C</a:t>
            </a:r>
            <a:r>
              <a:rPr lang="en-US" sz="2400" b="1" dirty="0" smtClean="0">
                <a:solidFill>
                  <a:schemeClr val="bg1"/>
                </a:solidFill>
                <a:latin typeface="Arial" pitchFamily="34" charset="0"/>
                <a:cs typeface="Arial" pitchFamily="34" charset="0"/>
              </a:rPr>
              <a:t>.</a:t>
            </a:r>
            <a:r>
              <a:rPr lang="en-US" sz="2400" b="1" dirty="0">
                <a:solidFill>
                  <a:schemeClr val="bg1"/>
                </a:solidFill>
                <a:latin typeface="Arial" pitchFamily="34" charset="0"/>
                <a:cs typeface="Arial" pitchFamily="34" charset="0"/>
              </a:rPr>
              <a:t>	As Christians, we are commanded to utilize the </a:t>
            </a:r>
            <a:r>
              <a:rPr lang="en-US" sz="2400" b="1" dirty="0" smtClean="0">
                <a:solidFill>
                  <a:schemeClr val="bg1"/>
                </a:solidFill>
                <a:latin typeface="Arial" pitchFamily="34" charset="0"/>
                <a:cs typeface="Arial" pitchFamily="34" charset="0"/>
              </a:rPr>
              <a:t>				Psalms </a:t>
            </a:r>
            <a:r>
              <a:rPr lang="en-US" sz="2400" b="1" dirty="0">
                <a:solidFill>
                  <a:schemeClr val="bg1"/>
                </a:solidFill>
                <a:latin typeface="Arial" pitchFamily="34" charset="0"/>
                <a:cs typeface="Arial" pitchFamily="34" charset="0"/>
              </a:rPr>
              <a:t>(Eph. 5:19; Col. 3:16; Jas. 5:13</a:t>
            </a:r>
            <a:r>
              <a:rPr lang="en-US" sz="2400" b="1" dirty="0" smtClean="0">
                <a:solidFill>
                  <a:schemeClr val="bg1"/>
                </a:solidFill>
                <a:latin typeface="Arial" pitchFamily="34" charset="0"/>
                <a:cs typeface="Arial" pitchFamily="34" charset="0"/>
              </a:rPr>
              <a:t>).</a:t>
            </a:r>
          </a:p>
          <a:p>
            <a:pPr defTabSz="463550"/>
            <a:endParaRPr lang="en-US" sz="20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D.	Jesus and Peter made use of them 								(Lk 24:44-47; Ac 2:25-28,34-35).</a:t>
            </a:r>
          </a:p>
          <a:p>
            <a:pPr defTabSz="463550"/>
            <a:endParaRPr lang="en-US" sz="2400" b="1" dirty="0" smtClean="0">
              <a:solidFill>
                <a:schemeClr val="bg1"/>
              </a:solidFill>
              <a:latin typeface="Arial" pitchFamily="34" charset="0"/>
              <a:cs typeface="Arial" pitchFamily="34" charset="0"/>
            </a:endParaRPr>
          </a:p>
          <a:p>
            <a:pPr defTabSz="463550"/>
            <a:r>
              <a:rPr lang="en-US" sz="2400" b="1"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lide(fromBottom)">
                                      <p:cBhvr>
                                        <p:cTn id="7" dur="1000"/>
                                        <p:tgtEl>
                                          <p:spTgt spid="9">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slide(fromBottom)">
                                      <p:cBhvr>
                                        <p:cTn id="11" dur="1000"/>
                                        <p:tgtEl>
                                          <p:spTgt spid="9">
                                            <p:txEl>
                                              <p:pRg st="2" end="2"/>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slide(fromBottom)">
                                      <p:cBhvr>
                                        <p:cTn id="15" dur="1000"/>
                                        <p:tgtEl>
                                          <p:spTgt spid="9">
                                            <p:txEl>
                                              <p:pRg st="4" end="4"/>
                                            </p:txEl>
                                          </p:spTgt>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animEffect transition="in" filter="slide(fromBottom)">
                                      <p:cBhvr>
                                        <p:cTn id="19" dur="1000"/>
                                        <p:tgtEl>
                                          <p:spTgt spid="9">
                                            <p:txEl>
                                              <p:pRg st="6" end="6"/>
                                            </p:txEl>
                                          </p:spTgt>
                                        </p:tgtEl>
                                      </p:cBhvr>
                                    </p:animEffect>
                                  </p:childTnLst>
                                </p:cTn>
                              </p:par>
                            </p:childTnLst>
                          </p:cTn>
                        </p:par>
                        <p:par>
                          <p:cTn id="20" fill="hold">
                            <p:stCondLst>
                              <p:cond delay="4000"/>
                            </p:stCondLst>
                            <p:childTnLst>
                              <p:par>
                                <p:cTn id="21" presetID="12" presetClass="entr" presetSubtype="4" fill="hold" nodeType="after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animEffect transition="in" filter="slide(fromBottom)">
                                      <p:cBhvr>
                                        <p:cTn id="23" dur="1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INTRODUCTION TO THE PSALMS</a:t>
            </a:r>
          </a:p>
        </p:txBody>
      </p:sp>
      <p:sp>
        <p:nvSpPr>
          <p:cNvPr id="9" name="TextBox 8"/>
          <p:cNvSpPr txBox="1"/>
          <p:nvPr/>
        </p:nvSpPr>
        <p:spPr>
          <a:xfrm>
            <a:off x="304800" y="2362974"/>
            <a:ext cx="8534400" cy="4647426"/>
          </a:xfrm>
          <a:prstGeom prst="rect">
            <a:avLst/>
          </a:prstGeom>
          <a:noFill/>
        </p:spPr>
        <p:txBody>
          <a:bodyPr wrap="square" rtlCol="0">
            <a:spAutoFit/>
          </a:bodyPr>
          <a:lstStyle/>
          <a:p>
            <a:pPr defTabSz="463550"/>
            <a:r>
              <a:rPr lang="en-US" sz="2400" b="1" dirty="0" smtClean="0">
                <a:solidFill>
                  <a:schemeClr val="bg1"/>
                </a:solidFill>
                <a:latin typeface="Arial" pitchFamily="34" charset="0"/>
                <a:cs typeface="Arial" pitchFamily="34" charset="0"/>
              </a:rPr>
              <a:t>I suggest that the Psalms are capable of serving as:</a:t>
            </a:r>
            <a:endParaRPr lang="en-US" sz="2400" b="1" dirty="0">
              <a:solidFill>
                <a:schemeClr val="bg1"/>
              </a:solidFill>
              <a:latin typeface="Arial" pitchFamily="34" charset="0"/>
              <a:cs typeface="Arial" pitchFamily="34" charset="0"/>
            </a:endParaRPr>
          </a:p>
          <a:p>
            <a:pPr defTabSz="463550"/>
            <a:endParaRPr lang="en-US" sz="20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	The Christian's “hymnal” </a:t>
            </a:r>
          </a:p>
          <a:p>
            <a:pPr defTabSz="463550"/>
            <a:r>
              <a:rPr lang="en-US" sz="2400" b="1" dirty="0" smtClean="0">
                <a:solidFill>
                  <a:schemeClr val="bg1"/>
                </a:solidFill>
                <a:latin typeface="Arial" pitchFamily="34" charset="0"/>
                <a:cs typeface="Arial" pitchFamily="34" charset="0"/>
              </a:rPr>
              <a:t>	</a:t>
            </a: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to assist us in our praise to God.</a:t>
            </a:r>
          </a:p>
          <a:p>
            <a:pPr defTabSz="463550"/>
            <a:endParaRPr lang="en-US" sz="12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	The Christian's “prayer book”</a:t>
            </a:r>
          </a:p>
          <a:p>
            <a:pPr defTabSz="463550"/>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	in which we learn how to approach God in prayer.</a:t>
            </a:r>
          </a:p>
          <a:p>
            <a:pPr defTabSz="463550"/>
            <a:endParaRPr lang="en-US" sz="12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	The Christian's “book of evidences”</a:t>
            </a:r>
          </a:p>
          <a:p>
            <a:pPr defTabSz="463550"/>
            <a:r>
              <a:rPr lang="en-US" sz="2400" b="1" dirty="0" smtClean="0">
                <a:solidFill>
                  <a:schemeClr val="bg1"/>
                </a:solidFill>
                <a:latin typeface="Arial" pitchFamily="34" charset="0"/>
                <a:cs typeface="Arial" pitchFamily="34" charset="0"/>
              </a:rPr>
              <a:t>	</a:t>
            </a: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to strengthen our faith in Jesus Christ.</a:t>
            </a:r>
          </a:p>
          <a:p>
            <a:pPr defTabSz="463550"/>
            <a:endParaRPr lang="en-US" sz="12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	The Christian's “training guide” </a:t>
            </a:r>
          </a:p>
          <a:p>
            <a:pPr defTabSz="463550"/>
            <a:r>
              <a:rPr lang="en-US" sz="2400" b="1" dirty="0" smtClean="0">
                <a:solidFill>
                  <a:schemeClr val="bg1"/>
                </a:solidFill>
                <a:latin typeface="Arial" pitchFamily="34" charset="0"/>
                <a:cs typeface="Arial" pitchFamily="34" charset="0"/>
              </a:rPr>
              <a:t>	</a:t>
            </a: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for living holy and righteous lives before God.</a:t>
            </a:r>
          </a:p>
          <a:p>
            <a:pPr defTabSz="463550"/>
            <a:r>
              <a:rPr lang="en-US" sz="2400" b="1"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lide(fromBottom)">
                                      <p:cBhvr>
                                        <p:cTn id="7" dur="1000"/>
                                        <p:tgtEl>
                                          <p:spTgt spid="9">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slide(fromBottom)">
                                      <p:cBhvr>
                                        <p:cTn id="11" dur="1000"/>
                                        <p:tgtEl>
                                          <p:spTgt spid="9">
                                            <p:txEl>
                                              <p:pRg st="2" end="2"/>
                                            </p:txEl>
                                          </p:spTgt>
                                        </p:tgtEl>
                                      </p:cBhvr>
                                    </p:animEffect>
                                  </p:childTnLst>
                                </p:cTn>
                              </p:par>
                              <p:par>
                                <p:cTn id="12" presetID="12" presetClass="entr" presetSubtype="4" fill="hold" nodeType="withEffect">
                                  <p:stCondLst>
                                    <p:cond delay="0"/>
                                  </p:stCondLst>
                                  <p:childTnLst>
                                    <p:set>
                                      <p:cBhvr>
                                        <p:cTn id="13" dur="1" fill="hold">
                                          <p:stCondLst>
                                            <p:cond delay="0"/>
                                          </p:stCondLst>
                                        </p:cTn>
                                        <p:tgtEl>
                                          <p:spTgt spid="9">
                                            <p:txEl>
                                              <p:pRg st="3" end="3"/>
                                            </p:txEl>
                                          </p:spTgt>
                                        </p:tgtEl>
                                        <p:attrNameLst>
                                          <p:attrName>style.visibility</p:attrName>
                                        </p:attrNameLst>
                                      </p:cBhvr>
                                      <p:to>
                                        <p:strVal val="visible"/>
                                      </p:to>
                                    </p:set>
                                    <p:animEffect transition="in" filter="slide(fromBottom)">
                                      <p:cBhvr>
                                        <p:cTn id="14" dur="1000"/>
                                        <p:tgtEl>
                                          <p:spTgt spid="9">
                                            <p:txEl>
                                              <p:pRg st="3" end="3"/>
                                            </p:txEl>
                                          </p:spTgt>
                                        </p:tgtEl>
                                      </p:cBhvr>
                                    </p:animEffect>
                                  </p:childTnLst>
                                </p:cTn>
                              </p:par>
                            </p:childTnLst>
                          </p:cTn>
                        </p:par>
                        <p:par>
                          <p:cTn id="15" fill="hold">
                            <p:stCondLst>
                              <p:cond delay="2000"/>
                            </p:stCondLst>
                            <p:childTnLst>
                              <p:par>
                                <p:cTn id="16" presetID="12" presetClass="entr" presetSubtype="4" fill="hold" nodeType="afterEffect">
                                  <p:stCondLst>
                                    <p:cond delay="0"/>
                                  </p:stCondLst>
                                  <p:childTnLst>
                                    <p:set>
                                      <p:cBhvr>
                                        <p:cTn id="17" dur="1" fill="hold">
                                          <p:stCondLst>
                                            <p:cond delay="0"/>
                                          </p:stCondLst>
                                        </p:cTn>
                                        <p:tgtEl>
                                          <p:spTgt spid="9">
                                            <p:txEl>
                                              <p:pRg st="5" end="5"/>
                                            </p:txEl>
                                          </p:spTgt>
                                        </p:tgtEl>
                                        <p:attrNameLst>
                                          <p:attrName>style.visibility</p:attrName>
                                        </p:attrNameLst>
                                      </p:cBhvr>
                                      <p:to>
                                        <p:strVal val="visible"/>
                                      </p:to>
                                    </p:set>
                                    <p:animEffect transition="in" filter="slide(fromBottom)">
                                      <p:cBhvr>
                                        <p:cTn id="18" dur="1000"/>
                                        <p:tgtEl>
                                          <p:spTgt spid="9">
                                            <p:txEl>
                                              <p:pRg st="5" end="5"/>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animEffect transition="in" filter="slide(fromBottom)">
                                      <p:cBhvr>
                                        <p:cTn id="21" dur="1000"/>
                                        <p:tgtEl>
                                          <p:spTgt spid="9">
                                            <p:txEl>
                                              <p:pRg st="6" end="6"/>
                                            </p:txEl>
                                          </p:spTgt>
                                        </p:tgtEl>
                                      </p:cBhvr>
                                    </p:animEffect>
                                  </p:childTnLst>
                                </p:cTn>
                              </p:par>
                            </p:childTnLst>
                          </p:cTn>
                        </p:par>
                        <p:par>
                          <p:cTn id="22" fill="hold">
                            <p:stCondLst>
                              <p:cond delay="3000"/>
                            </p:stCondLst>
                            <p:childTnLst>
                              <p:par>
                                <p:cTn id="23" presetID="12" presetClass="entr" presetSubtype="4" fill="hold" nodeType="afterEffect">
                                  <p:stCondLst>
                                    <p:cond delay="0"/>
                                  </p:stCondLst>
                                  <p:childTnLst>
                                    <p:set>
                                      <p:cBhvr>
                                        <p:cTn id="24" dur="1" fill="hold">
                                          <p:stCondLst>
                                            <p:cond delay="0"/>
                                          </p:stCondLst>
                                        </p:cTn>
                                        <p:tgtEl>
                                          <p:spTgt spid="9">
                                            <p:txEl>
                                              <p:pRg st="8" end="8"/>
                                            </p:txEl>
                                          </p:spTgt>
                                        </p:tgtEl>
                                        <p:attrNameLst>
                                          <p:attrName>style.visibility</p:attrName>
                                        </p:attrNameLst>
                                      </p:cBhvr>
                                      <p:to>
                                        <p:strVal val="visible"/>
                                      </p:to>
                                    </p:set>
                                    <p:animEffect transition="in" filter="slide(fromBottom)">
                                      <p:cBhvr>
                                        <p:cTn id="25" dur="1000"/>
                                        <p:tgtEl>
                                          <p:spTgt spid="9">
                                            <p:txEl>
                                              <p:pRg st="8" end="8"/>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9">
                                            <p:txEl>
                                              <p:pRg st="9" end="9"/>
                                            </p:txEl>
                                          </p:spTgt>
                                        </p:tgtEl>
                                        <p:attrNameLst>
                                          <p:attrName>style.visibility</p:attrName>
                                        </p:attrNameLst>
                                      </p:cBhvr>
                                      <p:to>
                                        <p:strVal val="visible"/>
                                      </p:to>
                                    </p:set>
                                    <p:animEffect transition="in" filter="slide(fromBottom)">
                                      <p:cBhvr>
                                        <p:cTn id="28" dur="1000"/>
                                        <p:tgtEl>
                                          <p:spTgt spid="9">
                                            <p:txEl>
                                              <p:pRg st="9" end="9"/>
                                            </p:txEl>
                                          </p:spTgt>
                                        </p:tgtEl>
                                      </p:cBhvr>
                                    </p:animEffect>
                                  </p:childTnLst>
                                </p:cTn>
                              </p:par>
                            </p:childTnLst>
                          </p:cTn>
                        </p:par>
                        <p:par>
                          <p:cTn id="29" fill="hold">
                            <p:stCondLst>
                              <p:cond delay="4000"/>
                            </p:stCondLst>
                            <p:childTnLst>
                              <p:par>
                                <p:cTn id="30" presetID="12" presetClass="entr" presetSubtype="4" fill="hold" nodeType="afterEffect">
                                  <p:stCondLst>
                                    <p:cond delay="0"/>
                                  </p:stCondLst>
                                  <p:childTnLst>
                                    <p:set>
                                      <p:cBhvr>
                                        <p:cTn id="31" dur="1" fill="hold">
                                          <p:stCondLst>
                                            <p:cond delay="0"/>
                                          </p:stCondLst>
                                        </p:cTn>
                                        <p:tgtEl>
                                          <p:spTgt spid="9">
                                            <p:txEl>
                                              <p:pRg st="11" end="11"/>
                                            </p:txEl>
                                          </p:spTgt>
                                        </p:tgtEl>
                                        <p:attrNameLst>
                                          <p:attrName>style.visibility</p:attrName>
                                        </p:attrNameLst>
                                      </p:cBhvr>
                                      <p:to>
                                        <p:strVal val="visible"/>
                                      </p:to>
                                    </p:set>
                                    <p:animEffect transition="in" filter="slide(fromBottom)">
                                      <p:cBhvr>
                                        <p:cTn id="32" dur="1000"/>
                                        <p:tgtEl>
                                          <p:spTgt spid="9">
                                            <p:txEl>
                                              <p:pRg st="11" end="11"/>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9">
                                            <p:txEl>
                                              <p:pRg st="12" end="12"/>
                                            </p:txEl>
                                          </p:spTgt>
                                        </p:tgtEl>
                                        <p:attrNameLst>
                                          <p:attrName>style.visibility</p:attrName>
                                        </p:attrNameLst>
                                      </p:cBhvr>
                                      <p:to>
                                        <p:strVal val="visible"/>
                                      </p:to>
                                    </p:set>
                                    <p:animEffect transition="in" filter="slide(fromBottom)">
                                      <p:cBhvr>
                                        <p:cTn id="35" dur="10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INTRODUCTION TO THE PSALMS</a:t>
            </a:r>
          </a:p>
        </p:txBody>
      </p:sp>
      <p:sp>
        <p:nvSpPr>
          <p:cNvPr id="9" name="TextBox 8"/>
          <p:cNvSpPr txBox="1"/>
          <p:nvPr/>
        </p:nvSpPr>
        <p:spPr>
          <a:xfrm>
            <a:off x="304800" y="2527280"/>
            <a:ext cx="8534400" cy="3416320"/>
          </a:xfrm>
          <a:prstGeom prst="rect">
            <a:avLst/>
          </a:prstGeom>
          <a:noFill/>
        </p:spPr>
        <p:txBody>
          <a:bodyPr wrap="square" rtlCol="0">
            <a:spAutoFit/>
          </a:bodyPr>
          <a:lstStyle/>
          <a:p>
            <a:pPr algn="ctr"/>
            <a:r>
              <a:rPr lang="en-US" sz="2400" b="1" dirty="0" smtClean="0">
                <a:solidFill>
                  <a:schemeClr val="bg1"/>
                </a:solidFill>
                <a:latin typeface="Arial" pitchFamily="34" charset="0"/>
                <a:cs typeface="Arial" pitchFamily="34" charset="0"/>
              </a:rPr>
              <a:t>THE AIM OF THIS STUDY</a:t>
            </a:r>
          </a:p>
          <a:p>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A.	Become more familiar with Old Testament poetry.	</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B.	Develop an appreciation and working knowledge of 	the Psalms.</a:t>
            </a:r>
            <a:endParaRPr lang="en-US" sz="2400" b="1" dirty="0">
              <a:solidFill>
                <a:schemeClr val="bg1"/>
              </a:solidFill>
              <a:latin typeface="Arial" pitchFamily="34" charset="0"/>
              <a:cs typeface="Arial" pitchFamily="34" charset="0"/>
            </a:endParaRPr>
          </a:p>
          <a:p>
            <a:pPr defTabSz="463550"/>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C.	Glean a clearer picture of God's character.</a:t>
            </a:r>
          </a:p>
          <a:p>
            <a:pPr defTabSz="463550"/>
            <a:r>
              <a:rPr lang="en-US" sz="2400" b="1"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lide(fromBottom)">
                                      <p:cBhvr>
                                        <p:cTn id="7" dur="1000"/>
                                        <p:tgtEl>
                                          <p:spTgt spid="9">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slide(fromBottom)">
                                      <p:cBhvr>
                                        <p:cTn id="11" dur="1000"/>
                                        <p:tgtEl>
                                          <p:spTgt spid="9">
                                            <p:txEl>
                                              <p:pRg st="2" end="2"/>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slide(fromBottom)">
                                      <p:cBhvr>
                                        <p:cTn id="15" dur="1000"/>
                                        <p:tgtEl>
                                          <p:spTgt spid="9">
                                            <p:txEl>
                                              <p:pRg st="4" end="4"/>
                                            </p:txEl>
                                          </p:spTgt>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animEffect transition="in" filter="slide(fromBottom)">
                                      <p:cBhvr>
                                        <p:cTn id="19" dur="10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INTRODUCTION TO THE PSALMS</a:t>
            </a:r>
          </a:p>
        </p:txBody>
      </p:sp>
      <p:sp>
        <p:nvSpPr>
          <p:cNvPr id="9" name="TextBox 8"/>
          <p:cNvSpPr txBox="1"/>
          <p:nvPr/>
        </p:nvSpPr>
        <p:spPr>
          <a:xfrm>
            <a:off x="304800" y="2527280"/>
            <a:ext cx="8534400" cy="3785652"/>
          </a:xfrm>
          <a:prstGeom prst="rect">
            <a:avLst/>
          </a:prstGeom>
          <a:noFill/>
        </p:spPr>
        <p:txBody>
          <a:bodyPr wrap="square" rtlCol="0">
            <a:spAutoFit/>
          </a:bodyPr>
          <a:lstStyle/>
          <a:p>
            <a:pPr algn="ctr"/>
            <a:r>
              <a:rPr lang="en-US" sz="2400" b="1" dirty="0" smtClean="0">
                <a:solidFill>
                  <a:schemeClr val="bg1"/>
                </a:solidFill>
                <a:latin typeface="Arial" pitchFamily="34" charset="0"/>
                <a:cs typeface="Arial" pitchFamily="34" charset="0"/>
              </a:rPr>
              <a:t>OUTLINE OF STUDY</a:t>
            </a:r>
          </a:p>
          <a:p>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(06-06)	</a:t>
            </a:r>
            <a:r>
              <a:rPr lang="en-US" sz="2400" b="1" dirty="0" smtClean="0">
                <a:solidFill>
                  <a:srgbClr val="FFFF00"/>
                </a:solidFill>
                <a:latin typeface="Arial" pitchFamily="34" charset="0"/>
                <a:cs typeface="Arial" pitchFamily="34" charset="0"/>
              </a:rPr>
              <a:t>Marveling at God’s Majesty in Creation</a:t>
            </a:r>
            <a:r>
              <a:rPr lang="en-US" sz="2400" b="1" dirty="0" smtClean="0">
                <a:solidFill>
                  <a:schemeClr val="bg1"/>
                </a:solidFill>
                <a:latin typeface="Arial" pitchFamily="34" charset="0"/>
                <a:cs typeface="Arial" pitchFamily="34" charset="0"/>
              </a:rPr>
              <a:t>	</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(06-13)	Thirsting for God</a:t>
            </a:r>
            <a:endParaRPr lang="en-US" sz="2400" b="1" dirty="0">
              <a:solidFill>
                <a:schemeClr val="bg1"/>
              </a:solidFill>
              <a:latin typeface="Arial" pitchFamily="34" charset="0"/>
              <a:cs typeface="Arial" pitchFamily="34" charset="0"/>
            </a:endParaRPr>
          </a:p>
          <a:p>
            <a:pPr defTabSz="463550"/>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(06-20)	Choosing the Right Path</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(06-27)	Offering High Praises to God</a:t>
            </a:r>
          </a:p>
          <a:p>
            <a:pPr defTabSz="463550"/>
            <a:r>
              <a:rPr lang="en-US" sz="2400" b="1"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lide(fromBottom)">
                                      <p:cBhvr>
                                        <p:cTn id="7" dur="1000"/>
                                        <p:tgtEl>
                                          <p:spTgt spid="9">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slide(fromBottom)">
                                      <p:cBhvr>
                                        <p:cTn id="11" dur="1000"/>
                                        <p:tgtEl>
                                          <p:spTgt spid="9">
                                            <p:txEl>
                                              <p:pRg st="2" end="2"/>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slide(fromBottom)">
                                      <p:cBhvr>
                                        <p:cTn id="15" dur="1000"/>
                                        <p:tgtEl>
                                          <p:spTgt spid="9">
                                            <p:txEl>
                                              <p:pRg st="4" end="4"/>
                                            </p:txEl>
                                          </p:spTgt>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animEffect transition="in" filter="slide(fromBottom)">
                                      <p:cBhvr>
                                        <p:cTn id="19" dur="1000"/>
                                        <p:tgtEl>
                                          <p:spTgt spid="9">
                                            <p:txEl>
                                              <p:pRg st="6" end="6"/>
                                            </p:txEl>
                                          </p:spTgt>
                                        </p:tgtEl>
                                      </p:cBhvr>
                                    </p:animEffect>
                                  </p:childTnLst>
                                </p:cTn>
                              </p:par>
                            </p:childTnLst>
                          </p:cTn>
                        </p:par>
                        <p:par>
                          <p:cTn id="20" fill="hold">
                            <p:stCondLst>
                              <p:cond delay="4000"/>
                            </p:stCondLst>
                            <p:childTnLst>
                              <p:par>
                                <p:cTn id="21" presetID="12" presetClass="entr" presetSubtype="4" fill="hold" nodeType="after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animEffect transition="in" filter="slide(fromBottom)">
                                      <p:cBhvr>
                                        <p:cTn id="23" dur="1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INTRODUCTION TO THE PSALMS</a:t>
            </a:r>
          </a:p>
        </p:txBody>
      </p:sp>
      <p:sp>
        <p:nvSpPr>
          <p:cNvPr id="9" name="TextBox 8"/>
          <p:cNvSpPr txBox="1"/>
          <p:nvPr/>
        </p:nvSpPr>
        <p:spPr>
          <a:xfrm>
            <a:off x="304800" y="2527280"/>
            <a:ext cx="8534400" cy="3785652"/>
          </a:xfrm>
          <a:prstGeom prst="rect">
            <a:avLst/>
          </a:prstGeom>
          <a:noFill/>
        </p:spPr>
        <p:txBody>
          <a:bodyPr wrap="square" rtlCol="0">
            <a:spAutoFit/>
          </a:bodyPr>
          <a:lstStyle/>
          <a:p>
            <a:pPr algn="ctr"/>
            <a:r>
              <a:rPr lang="en-US" sz="2400" b="1" dirty="0" smtClean="0">
                <a:solidFill>
                  <a:schemeClr val="bg1"/>
                </a:solidFill>
                <a:latin typeface="Arial" pitchFamily="34" charset="0"/>
                <a:cs typeface="Arial" pitchFamily="34" charset="0"/>
              </a:rPr>
              <a:t>OUTLINE OF STUDY</a:t>
            </a:r>
          </a:p>
          <a:p>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(07-04)	Crying Out for Rescue	</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(07-11)	Trusting in God’s Protection</a:t>
            </a:r>
            <a:endParaRPr lang="en-US" sz="2400" b="1" dirty="0">
              <a:solidFill>
                <a:schemeClr val="bg1"/>
              </a:solidFill>
              <a:latin typeface="Arial" pitchFamily="34" charset="0"/>
              <a:cs typeface="Arial" pitchFamily="34" charset="0"/>
            </a:endParaRPr>
          </a:p>
          <a:p>
            <a:pPr defTabSz="463550"/>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(07-18)	Resting in God’s Care</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(07-25)	Exulting in God</a:t>
            </a:r>
          </a:p>
          <a:p>
            <a:pPr defTabSz="463550"/>
            <a:r>
              <a:rPr lang="en-US" sz="2400" b="1"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slide(fromBottom)">
                                      <p:cBhvr>
                                        <p:cTn id="7" dur="1000"/>
                                        <p:tgtEl>
                                          <p:spTgt spid="9">
                                            <p:txEl>
                                              <p:pRg st="2" end="2"/>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animEffect transition="in" filter="slide(fromBottom)">
                                      <p:cBhvr>
                                        <p:cTn id="11" dur="1000"/>
                                        <p:tgtEl>
                                          <p:spTgt spid="9">
                                            <p:txEl>
                                              <p:pRg st="4" end="4"/>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slide(fromBottom)">
                                      <p:cBhvr>
                                        <p:cTn id="15" dur="1000"/>
                                        <p:tgtEl>
                                          <p:spTgt spid="9">
                                            <p:txEl>
                                              <p:pRg st="6" end="6"/>
                                            </p:txEl>
                                          </p:spTgt>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animEffect transition="in" filter="slide(fromBottom)">
                                      <p:cBhvr>
                                        <p:cTn id="19" dur="1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533400" y="1600200"/>
            <a:ext cx="80772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INTRODUCTION TO THE PSALMS</a:t>
            </a:r>
          </a:p>
        </p:txBody>
      </p:sp>
      <p:sp>
        <p:nvSpPr>
          <p:cNvPr id="9" name="TextBox 8"/>
          <p:cNvSpPr txBox="1"/>
          <p:nvPr/>
        </p:nvSpPr>
        <p:spPr>
          <a:xfrm>
            <a:off x="304800" y="2527280"/>
            <a:ext cx="8534400" cy="3785652"/>
          </a:xfrm>
          <a:prstGeom prst="rect">
            <a:avLst/>
          </a:prstGeom>
          <a:noFill/>
        </p:spPr>
        <p:txBody>
          <a:bodyPr wrap="square" rtlCol="0">
            <a:spAutoFit/>
          </a:bodyPr>
          <a:lstStyle/>
          <a:p>
            <a:pPr algn="ctr"/>
            <a:r>
              <a:rPr lang="en-US" sz="2400" b="1" dirty="0" smtClean="0">
                <a:solidFill>
                  <a:schemeClr val="bg1"/>
                </a:solidFill>
                <a:latin typeface="Arial" pitchFamily="34" charset="0"/>
                <a:cs typeface="Arial" pitchFamily="34" charset="0"/>
              </a:rPr>
              <a:t>OUTLINE OF STUDY</a:t>
            </a:r>
          </a:p>
          <a:p>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(08-01)	Expecting the Messiah	</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(08-08)	Finding Forgiveness and Restoration</a:t>
            </a:r>
            <a:endParaRPr lang="en-US" sz="2400" b="1" dirty="0">
              <a:solidFill>
                <a:schemeClr val="bg1"/>
              </a:solidFill>
              <a:latin typeface="Arial" pitchFamily="34" charset="0"/>
              <a:cs typeface="Arial" pitchFamily="34" charset="0"/>
            </a:endParaRPr>
          </a:p>
          <a:p>
            <a:pPr defTabSz="463550"/>
            <a:endParaRPr lang="en-US" sz="2400" b="1" dirty="0" smtClean="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(08-15)	Giving Thanks to Our Faithful God</a:t>
            </a: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chemeClr val="bg1"/>
                </a:solidFill>
                <a:latin typeface="Arial" pitchFamily="34" charset="0"/>
                <a:cs typeface="Arial" pitchFamily="34" charset="0"/>
              </a:rPr>
              <a:t>(08-22)	The Imprecatory Psalms</a:t>
            </a:r>
          </a:p>
          <a:p>
            <a:pPr defTabSz="463550"/>
            <a:r>
              <a:rPr lang="en-US" sz="2400" b="1"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slide(fromBottom)">
                                      <p:cBhvr>
                                        <p:cTn id="7" dur="1000"/>
                                        <p:tgtEl>
                                          <p:spTgt spid="9">
                                            <p:txEl>
                                              <p:pRg st="2" end="2"/>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animEffect transition="in" filter="slide(fromBottom)">
                                      <p:cBhvr>
                                        <p:cTn id="11" dur="1000"/>
                                        <p:tgtEl>
                                          <p:spTgt spid="9">
                                            <p:txEl>
                                              <p:pRg st="4" end="4"/>
                                            </p:txEl>
                                          </p:spTgt>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slide(fromBottom)">
                                      <p:cBhvr>
                                        <p:cTn id="15" dur="1000"/>
                                        <p:tgtEl>
                                          <p:spTgt spid="9">
                                            <p:txEl>
                                              <p:pRg st="6" end="6"/>
                                            </p:txEl>
                                          </p:spTgt>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animEffect transition="in" filter="slide(fromBottom)">
                                      <p:cBhvr>
                                        <p:cTn id="19" dur="1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8" name="Rectangle 7"/>
          <p:cNvSpPr/>
          <p:nvPr/>
        </p:nvSpPr>
        <p:spPr>
          <a:xfrm>
            <a:off x="228600" y="152400"/>
            <a:ext cx="8686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429000" y="209322"/>
            <a:ext cx="2286000" cy="1086078"/>
          </a:xfrm>
          <a:prstGeom prst="rect">
            <a:avLst/>
          </a:prstGeom>
          <a:noFill/>
        </p:spPr>
      </p:pic>
      <p:sp>
        <p:nvSpPr>
          <p:cNvPr id="5" name="TextBox 4"/>
          <p:cNvSpPr txBox="1"/>
          <p:nvPr/>
        </p:nvSpPr>
        <p:spPr>
          <a:xfrm>
            <a:off x="228600" y="1600200"/>
            <a:ext cx="8686800" cy="523220"/>
          </a:xfrm>
          <a:prstGeom prst="rect">
            <a:avLst/>
          </a:prstGeom>
          <a:noFill/>
        </p:spPr>
        <p:txBody>
          <a:bodyPr wrap="square" rtlCol="0">
            <a:spAutoFit/>
          </a:bodyPr>
          <a:lstStyle/>
          <a:p>
            <a:pPr algn="ctr"/>
            <a:r>
              <a:rPr lang="en-US" sz="2800" b="1" dirty="0" smtClean="0">
                <a:solidFill>
                  <a:srgbClr val="FFFF00"/>
                </a:solidFill>
                <a:latin typeface="Arial" pitchFamily="34" charset="0"/>
                <a:cs typeface="Arial" pitchFamily="34" charset="0"/>
              </a:rPr>
              <a:t>MARVELING AT GOD’S MAJESTY IN CREATION</a:t>
            </a:r>
          </a:p>
        </p:txBody>
      </p:sp>
      <p:sp>
        <p:nvSpPr>
          <p:cNvPr id="9" name="TextBox 8"/>
          <p:cNvSpPr txBox="1"/>
          <p:nvPr/>
        </p:nvSpPr>
        <p:spPr>
          <a:xfrm>
            <a:off x="304800" y="2527280"/>
            <a:ext cx="8534400" cy="2677656"/>
          </a:xfrm>
          <a:prstGeom prst="rect">
            <a:avLst/>
          </a:prstGeom>
          <a:noFill/>
        </p:spPr>
        <p:txBody>
          <a:bodyPr wrap="square" rtlCol="0">
            <a:spAutoFit/>
          </a:bodyPr>
          <a:lstStyle/>
          <a:p>
            <a:pPr defTabSz="463550"/>
            <a:r>
              <a:rPr lang="en-US" sz="2400" b="1" dirty="0" smtClean="0">
                <a:solidFill>
                  <a:schemeClr val="bg1"/>
                </a:solidFill>
                <a:latin typeface="Arial" pitchFamily="34" charset="0"/>
                <a:cs typeface="Arial" pitchFamily="34" charset="0"/>
              </a:rPr>
              <a:t>These are psalms that marvel at the wonder of God’s creation, but in the meditation go different directions in applying that knowledge.  Full of awe in God's greatness and minuteness of care.</a:t>
            </a:r>
          </a:p>
          <a:p>
            <a:pPr defTabSz="463550"/>
            <a:endParaRPr lang="en-US" sz="2400" b="1" dirty="0" smtClean="0">
              <a:solidFill>
                <a:schemeClr val="bg1"/>
              </a:solidFill>
              <a:latin typeface="Arial" pitchFamily="34" charset="0"/>
              <a:cs typeface="Arial" pitchFamily="34" charset="0"/>
            </a:endParaRPr>
          </a:p>
          <a:p>
            <a:pPr defTabSz="463550"/>
            <a:endParaRPr lang="en-US" sz="2400" b="1" dirty="0">
              <a:solidFill>
                <a:schemeClr val="bg1"/>
              </a:solidFill>
              <a:latin typeface="Arial" pitchFamily="34" charset="0"/>
              <a:cs typeface="Arial" pitchFamily="34" charset="0"/>
            </a:endParaRPr>
          </a:p>
          <a:p>
            <a:pPr defTabSz="463550"/>
            <a:r>
              <a:rPr lang="en-US" sz="2400" b="1" dirty="0" smtClean="0">
                <a:solidFill>
                  <a:srgbClr val="FFFF00"/>
                </a:solidFill>
                <a:latin typeface="Arial" pitchFamily="34" charset="0"/>
                <a:cs typeface="Arial" pitchFamily="34" charset="0"/>
              </a:rPr>
              <a:t>Psalms 139, 100, 8, 19, 33, 57, 104, 29, 136, 65, 148</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lide(fromBottom)">
                                      <p:cBhvr>
                                        <p:cTn id="7" dur="1000"/>
                                        <p:tgtEl>
                                          <p:spTgt spid="9">
                                            <p:txEl>
                                              <p:pRg st="0" end="0"/>
                                            </p:txEl>
                                          </p:spTgt>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Effect transition="in" filter="slide(fromBottom)">
                                      <p:cBhvr>
                                        <p:cTn id="11"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eg\Documents\Preaching\Class Ideas\Psalms\psalm.jpg"/>
          <p:cNvPicPr>
            <a:picLocks noChangeAspect="1" noChangeArrowheads="1"/>
          </p:cNvPicPr>
          <p:nvPr/>
        </p:nvPicPr>
        <p:blipFill>
          <a:blip r:embed="rId2" cstate="print"/>
          <a:srcRect/>
          <a:stretch>
            <a:fillRect/>
          </a:stretch>
        </p:blipFill>
        <p:spPr bwMode="auto">
          <a:xfrm>
            <a:off x="381000" y="1447800"/>
            <a:ext cx="8434388" cy="4007174"/>
          </a:xfrm>
          <a:prstGeom prst="rect">
            <a:avLst/>
          </a:prstGeom>
          <a:noFill/>
        </p:spPr>
      </p:pic>
      <p:sp>
        <p:nvSpPr>
          <p:cNvPr id="5" name="Rectangle 4"/>
          <p:cNvSpPr/>
          <p:nvPr/>
        </p:nvSpPr>
        <p:spPr>
          <a:xfrm>
            <a:off x="0" y="0"/>
            <a:ext cx="9144000" cy="12192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5715000"/>
            <a:ext cx="9144000" cy="12192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130</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17</cp:revision>
  <dcterms:created xsi:type="dcterms:W3CDTF">2018-03-20T19:56:55Z</dcterms:created>
  <dcterms:modified xsi:type="dcterms:W3CDTF">2018-06-05T22:59:24Z</dcterms:modified>
</cp:coreProperties>
</file>